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8" r:id="rId2"/>
    <p:sldId id="257" r:id="rId3"/>
    <p:sldId id="259" r:id="rId4"/>
    <p:sldId id="260" r:id="rId5"/>
    <p:sldId id="261" r:id="rId6"/>
    <p:sldId id="262" r:id="rId7"/>
    <p:sldId id="265" r:id="rId8"/>
    <p:sldId id="266" r:id="rId9"/>
    <p:sldId id="267" r:id="rId10"/>
    <p:sldId id="269" r:id="rId11"/>
    <p:sldId id="268" r:id="rId12"/>
    <p:sldId id="270" r:id="rId13"/>
    <p:sldId id="271" r:id="rId14"/>
    <p:sldId id="277" r:id="rId15"/>
    <p:sldId id="276" r:id="rId16"/>
    <p:sldId id="272" r:id="rId17"/>
    <p:sldId id="278" r:id="rId18"/>
    <p:sldId id="275" r:id="rId19"/>
    <p:sldId id="279" r:id="rId20"/>
    <p:sldId id="280" r:id="rId21"/>
    <p:sldId id="273" r:id="rId22"/>
    <p:sldId id="281" r:id="rId23"/>
    <p:sldId id="282" r:id="rId24"/>
    <p:sldId id="289" r:id="rId25"/>
    <p:sldId id="274" r:id="rId26"/>
    <p:sldId id="290" r:id="rId27"/>
    <p:sldId id="283" r:id="rId28"/>
    <p:sldId id="291" r:id="rId29"/>
    <p:sldId id="284" r:id="rId30"/>
    <p:sldId id="285" r:id="rId31"/>
    <p:sldId id="293" r:id="rId32"/>
    <p:sldId id="288" r:id="rId33"/>
    <p:sldId id="294" r:id="rId34"/>
    <p:sldId id="292" r:id="rId35"/>
    <p:sldId id="286" r:id="rId36"/>
    <p:sldId id="28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3A1A"/>
    <a:srgbClr val="F3BD91"/>
    <a:srgbClr val="F4AF80"/>
    <a:srgbClr val="F1B8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1952" autoAdjust="0"/>
  </p:normalViewPr>
  <p:slideViewPr>
    <p:cSldViewPr snapToGrid="0">
      <p:cViewPr varScale="1">
        <p:scale>
          <a:sx n="59" d="100"/>
          <a:sy n="59" d="100"/>
        </p:scale>
        <p:origin x="11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2.png>
</file>

<file path=ppt/media/image21.png>
</file>

<file path=ppt/media/image22.png>
</file>

<file path=ppt/media/image67.png>
</file>

<file path=ppt/media/image68.png>
</file>

<file path=ppt/media/image69.jpeg>
</file>

<file path=ppt/media/image70.png>
</file>

<file path=ppt/media/image71.png>
</file>

<file path=ppt/media/image72.jpeg>
</file>

<file path=ppt/media/image73.png>
</file>

<file path=ppt/media/image74.png>
</file>

<file path=ppt/media/image75.png>
</file>

<file path=ppt/media/image76.png>
</file>

<file path=ppt/media/image8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972625-A946-424A-940B-B5EB3EF73080}" type="datetimeFigureOut">
              <a:rPr lang="en-US" smtClean="0"/>
              <a:t>8/16/2022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AC4F16-D62F-4FF2-9F86-8E7286B506B8}" type="slidenum">
              <a:rPr lang="en-US" smtClean="0"/>
              <a:t>‹#›</a:t>
            </a:fld>
            <a:endParaRPr lang="en-US"/>
          </a:p>
        </p:txBody>
      </p:sp>
    </p:spTree>
    <p:extLst>
      <p:ext uri="{BB962C8B-B14F-4D97-AF65-F5344CB8AC3E}">
        <p14:creationId xmlns:p14="http://schemas.microsoft.com/office/powerpoint/2010/main" val="2128348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en.wikipedia.org/wiki/Virtual_circuit_identifier" TargetMode="External"/><Relationship Id="rId13" Type="http://schemas.openxmlformats.org/officeDocument/2006/relationships/hyperlink" Target="https://en.wikipedia.org/wiki/AX.25" TargetMode="External"/><Relationship Id="rId3" Type="http://schemas.openxmlformats.org/officeDocument/2006/relationships/hyperlink" Target="https://en.wikipedia.org/wiki/Transport_layer" TargetMode="External"/><Relationship Id="rId7" Type="http://schemas.openxmlformats.org/officeDocument/2006/relationships/hyperlink" Target="https://en.wikipedia.org/wiki/Network_layer" TargetMode="External"/><Relationship Id="rId12" Type="http://schemas.openxmlformats.org/officeDocument/2006/relationships/hyperlink" Target="https://en.wikipedia.org/wiki/Reliability_(computer_networking)"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en.wikipedia.org/wiki/Data_link_layer" TargetMode="External"/><Relationship Id="rId11" Type="http://schemas.openxmlformats.org/officeDocument/2006/relationships/hyperlink" Target="https://en.wikipedia.org/wiki/Wikipedia:Citation_needed" TargetMode="External"/><Relationship Id="rId5" Type="http://schemas.openxmlformats.org/officeDocument/2006/relationships/hyperlink" Target="https://en.wikipedia.org/wiki/Internet_protocol" TargetMode="External"/><Relationship Id="rId10" Type="http://schemas.openxmlformats.org/officeDocument/2006/relationships/hyperlink" Target="https://en.wikipedia.org/wiki/IPv6" TargetMode="External"/><Relationship Id="rId4" Type="http://schemas.openxmlformats.org/officeDocument/2006/relationships/hyperlink" Target="https://en.wikipedia.org/wiki/Transmission_control_protocol" TargetMode="External"/><Relationship Id="rId9" Type="http://schemas.openxmlformats.org/officeDocument/2006/relationships/hyperlink" Target="https://en.wikipedia.org/wiki/Multiprotocol_Label_Switching"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erg.abdn.ac.uk/users/gorry/course/inet-pages/ip.html" TargetMode="External"/><Relationship Id="rId7" Type="http://schemas.openxmlformats.org/officeDocument/2006/relationships/hyperlink" Target="https://erg.abdn.ac.uk/users/gorry/course/inet-pages/mtu.html#8-byte-note" TargetMode="External"/><Relationship Id="rId2" Type="http://schemas.openxmlformats.org/officeDocument/2006/relationships/slide" Target="../slides/slide23.xml"/><Relationship Id="rId1" Type="http://schemas.openxmlformats.org/officeDocument/2006/relationships/notesMaster" Target="../notesMasters/notesMaster1.xml"/><Relationship Id="rId6" Type="http://schemas.openxmlformats.org/officeDocument/2006/relationships/hyperlink" Target="https://www.cloudflare.com/learning/network-layer/what-is-the-network-layer/" TargetMode="External"/><Relationship Id="rId5" Type="http://schemas.openxmlformats.org/officeDocument/2006/relationships/hyperlink" Target="https://erg.abdn.ac.uk/users/gorry/course/intro-pages/wan.html" TargetMode="External"/><Relationship Id="rId4" Type="http://schemas.openxmlformats.org/officeDocument/2006/relationships/hyperlink" Target="https://erg.abdn.ac.uk/users/gorry/course/intro-pages/lan.html"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erg.abdn.ac.uk/users/gorry/course/inet-pages/mtu.html#8-byte-note"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erg.abdn.ac.uk/users/gorry/course/inet-pages/mtu.html#8-byte-note"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Bit_stream" TargetMode="External"/><Relationship Id="rId3" Type="http://schemas.openxmlformats.org/officeDocument/2006/relationships/hyperlink" Target="https://en.wikipedia.org/wiki/Circuit_switched" TargetMode="External"/><Relationship Id="rId7" Type="http://schemas.openxmlformats.org/officeDocument/2006/relationships/hyperlink" Target="https://en.wikipedia.org/wiki/Optical_mesh_network"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SONET/SDH" TargetMode="External"/><Relationship Id="rId5" Type="http://schemas.openxmlformats.org/officeDocument/2006/relationships/hyperlink" Target="https://en.wikipedia.org/wiki/ISDN" TargetMode="External"/><Relationship Id="rId4" Type="http://schemas.openxmlformats.org/officeDocument/2006/relationships/hyperlink" Target="https://en.wikipedia.org/wiki/Public_switched_telephone_network" TargetMode="External"/><Relationship Id="rId9" Type="http://schemas.openxmlformats.org/officeDocument/2006/relationships/hyperlink" Target="https://en.wikipedia.org/wiki/Byte_stream"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a:t>
            </a:r>
          </a:p>
        </p:txBody>
      </p:sp>
      <p:sp>
        <p:nvSpPr>
          <p:cNvPr id="4" name="Slide Number Placeholder 3"/>
          <p:cNvSpPr>
            <a:spLocks noGrp="1"/>
          </p:cNvSpPr>
          <p:nvPr>
            <p:ph type="sldNum" sz="quarter" idx="10"/>
          </p:nvPr>
        </p:nvSpPr>
        <p:spPr/>
        <p:txBody>
          <a:bodyPr/>
          <a:lstStyle/>
          <a:p>
            <a:fld id="{32AC4F16-D62F-4FF2-9F86-8E7286B506B8}" type="slidenum">
              <a:rPr lang="en-US" smtClean="0"/>
              <a:t>1</a:t>
            </a:fld>
            <a:endParaRPr lang="en-US"/>
          </a:p>
        </p:txBody>
      </p:sp>
    </p:spTree>
    <p:extLst>
      <p:ext uri="{BB962C8B-B14F-4D97-AF65-F5344CB8AC3E}">
        <p14:creationId xmlns:p14="http://schemas.microsoft.com/office/powerpoint/2010/main" val="752473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1" u="none" strike="noStrike" kern="1200" baseline="0" dirty="0">
                <a:solidFill>
                  <a:schemeClr val="tx1"/>
                </a:solidFill>
                <a:latin typeface="+mn-lt"/>
                <a:ea typeface="+mn-ea"/>
                <a:cs typeface="+mn-cs"/>
              </a:rPr>
              <a:t>Delay In Connectionless Network</a:t>
            </a:r>
          </a:p>
          <a:p>
            <a:r>
              <a:rPr lang="en-US" sz="1200" b="0" i="0" u="none" strike="noStrike" kern="1200" baseline="0" dirty="0">
                <a:solidFill>
                  <a:schemeClr val="tx1"/>
                </a:solidFill>
                <a:latin typeface="+mn-lt"/>
                <a:ea typeface="+mn-ea"/>
                <a:cs typeface="+mn-cs"/>
              </a:rPr>
              <a:t>If we ignore the fact that the packet may be lost and resent and also the fact that the destination</a:t>
            </a:r>
          </a:p>
          <a:p>
            <a:r>
              <a:rPr lang="en-US" sz="1200" b="0" i="0" u="none" strike="noStrike" kern="1200" baseline="0" dirty="0">
                <a:solidFill>
                  <a:schemeClr val="tx1"/>
                </a:solidFill>
                <a:latin typeface="+mn-lt"/>
                <a:ea typeface="+mn-ea"/>
                <a:cs typeface="+mn-cs"/>
              </a:rPr>
              <a:t>may be needed to wait to receive all packets, we can model the delay as shown</a:t>
            </a:r>
          </a:p>
          <a:p>
            <a:r>
              <a:rPr lang="en-US" sz="1200" b="0" i="0" u="none" strike="noStrike" kern="1200" baseline="0" dirty="0">
                <a:solidFill>
                  <a:schemeClr val="tx1"/>
                </a:solidFill>
                <a:latin typeface="+mn-lt"/>
                <a:ea typeface="+mn-ea"/>
                <a:cs typeface="+mn-cs"/>
              </a:rPr>
              <a:t>in Figure</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10</a:t>
            </a:fld>
            <a:endParaRPr lang="en-US"/>
          </a:p>
        </p:txBody>
      </p:sp>
    </p:spTree>
    <p:extLst>
      <p:ext uri="{BB962C8B-B14F-4D97-AF65-F5344CB8AC3E}">
        <p14:creationId xmlns:p14="http://schemas.microsoft.com/office/powerpoint/2010/main" val="19253906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version IP6, the </a:t>
            </a:r>
            <a:r>
              <a:rPr lang="en-US" sz="1200" b="0" i="1" u="none" strike="noStrike" kern="1200" baseline="0" dirty="0">
                <a:solidFill>
                  <a:schemeClr val="tx1"/>
                </a:solidFill>
                <a:latin typeface="+mn-lt"/>
                <a:ea typeface="+mn-ea"/>
                <a:cs typeface="+mn-cs"/>
              </a:rPr>
              <a:t>flow label </a:t>
            </a:r>
            <a:r>
              <a:rPr lang="en-US" sz="1200" b="0" i="0" u="none" strike="noStrike" kern="1200" baseline="0" dirty="0">
                <a:solidFill>
                  <a:schemeClr val="tx1"/>
                </a:solidFill>
                <a:latin typeface="+mn-lt"/>
                <a:ea typeface="+mn-ea"/>
                <a:cs typeface="+mn-cs"/>
              </a:rPr>
              <a:t>has been directly added to the format of the IPv6 datagram to allow us to use IPv6 as </a:t>
            </a:r>
            <a:r>
              <a:rPr lang="en-IN" sz="1200" b="0" i="0" u="none" strike="noStrike" kern="1200" baseline="0" dirty="0">
                <a:solidFill>
                  <a:schemeClr val="tx1"/>
                </a:solidFill>
                <a:latin typeface="+mn-lt"/>
                <a:ea typeface="+mn-ea"/>
                <a:cs typeface="+mn-cs"/>
              </a:rPr>
              <a:t>connection-oriented protocol.(chapter 27 IPv6 page789)</a:t>
            </a:r>
          </a:p>
          <a:p>
            <a:r>
              <a:rPr lang="en-US" sz="1200" b="0" i="0" u="none" strike="noStrike" kern="1200" baseline="0" dirty="0">
                <a:solidFill>
                  <a:schemeClr val="tx1"/>
                </a:solidFill>
                <a:latin typeface="+mn-lt"/>
                <a:ea typeface="+mn-ea"/>
                <a:cs typeface="+mn-cs"/>
              </a:rPr>
              <a:t>To a router, a flow is a sequence of packets that share the same characteristics, such as traveling the same path, using the same resources, having the same kind of security,</a:t>
            </a:r>
          </a:p>
          <a:p>
            <a:r>
              <a:rPr lang="en-US" sz="1200" b="0" i="0" u="none" strike="noStrike" kern="1200" baseline="0" dirty="0">
                <a:solidFill>
                  <a:schemeClr val="tx1"/>
                </a:solidFill>
                <a:latin typeface="+mn-lt"/>
                <a:ea typeface="+mn-ea"/>
                <a:cs typeface="+mn-cs"/>
              </a:rPr>
              <a:t>and so on. A router that supports the handling of flow labels has a flow label table.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After connection setup, the datagrams can follow the same path. In this type of service, not only must the packet contain the source and destination addresses, it must also contain a </a:t>
            </a:r>
            <a:r>
              <a:rPr lang="en-US" sz="1200" b="0" i="1" u="none" strike="noStrike" kern="1200" baseline="0" dirty="0">
                <a:solidFill>
                  <a:schemeClr val="tx1"/>
                </a:solidFill>
                <a:latin typeface="+mn-lt"/>
                <a:ea typeface="+mn-ea"/>
                <a:cs typeface="+mn-cs"/>
              </a:rPr>
              <a:t>flow label, </a:t>
            </a:r>
            <a:r>
              <a:rPr lang="en-US" sz="1200" b="0" i="0" u="none" strike="noStrike" kern="1200" baseline="0" dirty="0">
                <a:solidFill>
                  <a:schemeClr val="tx1"/>
                </a:solidFill>
                <a:latin typeface="+mn-lt"/>
                <a:ea typeface="+mn-ea"/>
                <a:cs typeface="+mn-cs"/>
              </a:rPr>
              <a:t>a </a:t>
            </a:r>
            <a:r>
              <a:rPr lang="en-US" sz="1200" b="0" i="1" u="none" strike="noStrike" kern="1200" baseline="0" dirty="0">
                <a:solidFill>
                  <a:schemeClr val="tx1"/>
                </a:solidFill>
                <a:latin typeface="+mn-lt"/>
                <a:ea typeface="+mn-ea"/>
                <a:cs typeface="+mn-cs"/>
              </a:rPr>
              <a:t>virtual circuit identifier </a:t>
            </a:r>
            <a:r>
              <a:rPr lang="en-US" sz="1200" b="0" i="0" u="none" strike="noStrike" kern="1200" baseline="0" dirty="0">
                <a:solidFill>
                  <a:schemeClr val="tx1"/>
                </a:solidFill>
                <a:latin typeface="+mn-lt"/>
                <a:ea typeface="+mn-ea"/>
                <a:cs typeface="+mn-cs"/>
              </a:rPr>
              <a:t>that defines the virtual path the packet should follow. </a:t>
            </a:r>
          </a:p>
          <a:p>
            <a:endParaRPr lang="en-US" sz="1200" b="0" i="0" u="none" strike="noStrike" kern="1200" baseline="0" dirty="0">
              <a:solidFill>
                <a:schemeClr val="tx1"/>
              </a:solidFill>
              <a:latin typeface="+mn-lt"/>
              <a:ea typeface="+mn-ea"/>
              <a:cs typeface="+mn-cs"/>
            </a:endParaRPr>
          </a:p>
          <a:p>
            <a:r>
              <a:rPr lang="en-US" sz="1200" b="0" i="0" kern="1200" dirty="0">
                <a:solidFill>
                  <a:schemeClr val="tx1"/>
                </a:solidFill>
                <a:effectLst/>
                <a:latin typeface="+mn-lt"/>
                <a:ea typeface="+mn-ea"/>
                <a:cs typeface="+mn-cs"/>
              </a:rPr>
              <a:t>When requesting a connection-oriented service in these networks, at the connection setup time the user specifies the QoS that is required by the user application. The network can then determine whether it has sufficient resources available to handle that connection with the requested QoS, and the network can then set aside these resources for the connection. In order to undertake these tasks, the network retains “state” information about existing connections.</a:t>
            </a: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baseline="0" dirty="0">
                <a:solidFill>
                  <a:schemeClr val="tx1"/>
                </a:solidFill>
                <a:latin typeface="+mn-lt"/>
                <a:ea typeface="+mn-ea"/>
                <a:cs typeface="+mn-cs"/>
              </a:rPr>
              <a:t>Is only VCI enough ? Why still Source, Destination addresses required.</a:t>
            </a:r>
            <a:endParaRPr lang="en-US" b="1" dirty="0"/>
          </a:p>
          <a:p>
            <a:r>
              <a:rPr lang="en-US" sz="1200" b="0" i="0" u="none" strike="noStrike" kern="1200" baseline="0" dirty="0">
                <a:solidFill>
                  <a:schemeClr val="tx1"/>
                </a:solidFill>
                <a:latin typeface="+mn-lt"/>
                <a:ea typeface="+mn-ea"/>
                <a:cs typeface="+mn-cs"/>
              </a:rPr>
              <a:t>Although it looks as though the use of the </a:t>
            </a:r>
            <a:r>
              <a:rPr lang="en-US" sz="1200" b="1" i="0" u="none" strike="noStrike" kern="1200" baseline="0" dirty="0">
                <a:solidFill>
                  <a:schemeClr val="tx1"/>
                </a:solidFill>
                <a:latin typeface="+mn-lt"/>
                <a:ea typeface="+mn-ea"/>
                <a:cs typeface="+mn-cs"/>
              </a:rPr>
              <a:t>label may make the source and destination addresses useless</a:t>
            </a:r>
            <a:r>
              <a:rPr lang="en-US" sz="1200" b="0" i="0" u="none" strike="noStrike" kern="1200" baseline="0" dirty="0">
                <a:solidFill>
                  <a:schemeClr val="tx1"/>
                </a:solidFill>
                <a:latin typeface="+mn-lt"/>
                <a:ea typeface="+mn-ea"/>
                <a:cs typeface="+mn-cs"/>
              </a:rPr>
              <a:t>, one reason is that-the parts of the Internet that use connectionless service at the network layer still </a:t>
            </a:r>
            <a:r>
              <a:rPr lang="en-US" sz="1200" b="1" i="0" u="none" strike="noStrike" kern="1200" baseline="0" dirty="0">
                <a:solidFill>
                  <a:schemeClr val="tx1"/>
                </a:solidFill>
                <a:latin typeface="+mn-lt"/>
                <a:ea typeface="+mn-ea"/>
                <a:cs typeface="+mn-cs"/>
              </a:rPr>
              <a:t>keep these addresses for several reasons</a:t>
            </a:r>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One reason </a:t>
            </a:r>
            <a:r>
              <a:rPr lang="en-US" sz="1200" b="0" i="0" u="none" strike="noStrike" kern="1200" baseline="0" dirty="0">
                <a:solidFill>
                  <a:schemeClr val="tx1"/>
                </a:solidFill>
                <a:latin typeface="+mn-lt"/>
                <a:ea typeface="+mn-ea"/>
                <a:cs typeface="+mn-cs"/>
              </a:rPr>
              <a:t>is that </a:t>
            </a:r>
            <a:r>
              <a:rPr lang="en-US" sz="1200" b="0" i="0" u="sng" strike="noStrike" kern="1200" baseline="0" dirty="0">
                <a:solidFill>
                  <a:schemeClr val="tx1"/>
                </a:solidFill>
                <a:latin typeface="+mn-lt"/>
                <a:ea typeface="+mn-ea"/>
                <a:cs typeface="+mn-cs"/>
              </a:rPr>
              <a:t>part of the packet path may still be </a:t>
            </a:r>
            <a:r>
              <a:rPr lang="en-US" sz="1200" b="0" i="0" u="none" strike="noStrike" kern="1200" baseline="0" dirty="0">
                <a:solidFill>
                  <a:schemeClr val="tx1"/>
                </a:solidFill>
                <a:latin typeface="+mn-lt"/>
                <a:ea typeface="+mn-ea"/>
                <a:cs typeface="+mn-cs"/>
              </a:rPr>
              <a:t>using the </a:t>
            </a:r>
            <a:r>
              <a:rPr lang="en-US" sz="1200" b="1" i="0" u="none" strike="noStrike" kern="1200" baseline="0" dirty="0">
                <a:solidFill>
                  <a:schemeClr val="tx1"/>
                </a:solidFill>
                <a:latin typeface="+mn-lt"/>
                <a:ea typeface="+mn-ea"/>
                <a:cs typeface="+mn-cs"/>
              </a:rPr>
              <a:t>connectionless</a:t>
            </a:r>
            <a:r>
              <a:rPr lang="en-US" sz="1200" b="0" i="0" u="none" strike="noStrike" kern="1200" baseline="0" dirty="0">
                <a:solidFill>
                  <a:schemeClr val="tx1"/>
                </a:solidFill>
                <a:latin typeface="+mn-lt"/>
                <a:ea typeface="+mn-ea"/>
                <a:cs typeface="+mn-cs"/>
              </a:rPr>
              <a:t> service. </a:t>
            </a:r>
            <a:r>
              <a:rPr lang="en-US" sz="1200" b="1" i="0" u="none" strike="noStrike" kern="1200" baseline="0" dirty="0">
                <a:solidFill>
                  <a:schemeClr val="tx1"/>
                </a:solidFill>
                <a:latin typeface="+mn-lt"/>
                <a:ea typeface="+mn-ea"/>
                <a:cs typeface="+mn-cs"/>
              </a:rPr>
              <a:t>Another reason </a:t>
            </a:r>
            <a:r>
              <a:rPr lang="en-US" sz="1200" b="0" i="0" u="none" strike="noStrike" kern="1200" baseline="0" dirty="0">
                <a:solidFill>
                  <a:schemeClr val="tx1"/>
                </a:solidFill>
                <a:latin typeface="+mn-lt"/>
                <a:ea typeface="+mn-ea"/>
                <a:cs typeface="+mn-cs"/>
              </a:rPr>
              <a:t>is that the </a:t>
            </a:r>
            <a:r>
              <a:rPr lang="en-US" sz="1200" b="1" i="0" u="none" strike="noStrike" kern="1200" baseline="0" dirty="0">
                <a:solidFill>
                  <a:schemeClr val="tx1"/>
                </a:solidFill>
                <a:latin typeface="+mn-lt"/>
                <a:ea typeface="+mn-ea"/>
                <a:cs typeface="+mn-cs"/>
              </a:rPr>
              <a:t>protocol at the network layer is designed with these addresses</a:t>
            </a:r>
            <a:r>
              <a:rPr lang="en-US" sz="1200" b="0" i="0" u="none" strike="noStrike" kern="1200" baseline="0" dirty="0">
                <a:solidFill>
                  <a:schemeClr val="tx1"/>
                </a:solidFill>
                <a:latin typeface="+mn-lt"/>
                <a:ea typeface="+mn-ea"/>
                <a:cs typeface="+mn-cs"/>
              </a:rPr>
              <a:t> and it may take a while before they can be changed.</a:t>
            </a:r>
          </a:p>
          <a:p>
            <a:r>
              <a:rPr lang="en-US" b="1" dirty="0"/>
              <a:t>Transport layer connection mode communication.</a:t>
            </a:r>
          </a:p>
          <a:p>
            <a:endParaRPr lang="en-US" b="1" dirty="0"/>
          </a:p>
          <a:p>
            <a:r>
              <a:rPr lang="en-US" dirty="0"/>
              <a:t>Connection-oriented</a:t>
            </a:r>
            <a:r>
              <a:rPr lang="en-US" b="1" dirty="0"/>
              <a:t> </a:t>
            </a:r>
            <a:r>
              <a:rPr lang="en-US" b="1" dirty="0">
                <a:hlinkClick r:id="rId3" tooltip="Transport layer"/>
              </a:rPr>
              <a:t>transport layer</a:t>
            </a:r>
            <a:r>
              <a:rPr lang="en-US" b="1" dirty="0"/>
              <a:t> protocols</a:t>
            </a:r>
            <a:r>
              <a:rPr lang="en-US" dirty="0"/>
              <a:t> provide </a:t>
            </a:r>
            <a:r>
              <a:rPr lang="en-US" b="1" u="sng" dirty="0"/>
              <a:t>connection-oriented communications over connectionless communications systems</a:t>
            </a:r>
            <a:r>
              <a:rPr lang="en-US" dirty="0"/>
              <a:t>. A </a:t>
            </a:r>
            <a:r>
              <a:rPr lang="en-US" b="1" dirty="0"/>
              <a:t>connection-oriented transport layer protocol</a:t>
            </a:r>
            <a:r>
              <a:rPr lang="en-US" dirty="0"/>
              <a:t>, </a:t>
            </a:r>
            <a:r>
              <a:rPr lang="en-US" b="1" dirty="0"/>
              <a:t>such as </a:t>
            </a:r>
            <a:r>
              <a:rPr lang="en-US" b="1" dirty="0">
                <a:hlinkClick r:id="rId4" tooltip="Transmission control protocol"/>
              </a:rPr>
              <a:t>TCP</a:t>
            </a:r>
            <a:r>
              <a:rPr lang="en-US" b="1" dirty="0"/>
              <a:t>, may be based on a connectionless network layer protocol (such as </a:t>
            </a:r>
            <a:r>
              <a:rPr lang="en-US" b="1" dirty="0">
                <a:hlinkClick r:id="rId5" tooltip="Internet protocol"/>
              </a:rPr>
              <a:t>IP</a:t>
            </a:r>
            <a:r>
              <a:rPr lang="en-US" b="1" dirty="0"/>
              <a:t>)</a:t>
            </a:r>
            <a:r>
              <a:rPr lang="en-US" dirty="0"/>
              <a:t>, but still </a:t>
            </a:r>
            <a:r>
              <a:rPr lang="en-US" b="1" dirty="0"/>
              <a:t>achieves in-order delivery</a:t>
            </a:r>
            <a:r>
              <a:rPr lang="en-US" dirty="0"/>
              <a:t> of a byte-stream, </a:t>
            </a:r>
            <a:r>
              <a:rPr lang="en-US" b="1" dirty="0"/>
              <a:t>by means of segment sequence numbering</a:t>
            </a:r>
            <a:r>
              <a:rPr lang="en-US" dirty="0"/>
              <a:t> on the sender side, packet buffering and data packet reordering on the receiver side. The sequence numbering requires two-way synchronization of segment counters during a three-step connection establishment phase</a:t>
            </a:r>
            <a:r>
              <a:rPr lang="en-US" baseline="30000" dirty="0">
                <a:effectLst/>
              </a:rPr>
              <a:t>.</a:t>
            </a:r>
          </a:p>
          <a:p>
            <a:endParaRPr lang="en-US" baseline="30000" dirty="0">
              <a:effectLst/>
            </a:endParaRPr>
          </a:p>
          <a:p>
            <a:r>
              <a:rPr lang="en-US" b="1" dirty="0"/>
              <a:t>Datalink and network layer virtual circuit switching</a:t>
            </a:r>
          </a:p>
          <a:p>
            <a:r>
              <a:rPr lang="en-US" dirty="0"/>
              <a:t>In a connection-oriented packet switched </a:t>
            </a:r>
            <a:r>
              <a:rPr lang="en-US" dirty="0">
                <a:hlinkClick r:id="rId6" tooltip="Data link layer"/>
              </a:rPr>
              <a:t>data link layer</a:t>
            </a:r>
            <a:r>
              <a:rPr lang="en-US" dirty="0"/>
              <a:t> or </a:t>
            </a:r>
            <a:r>
              <a:rPr lang="en-US" dirty="0">
                <a:hlinkClick r:id="rId7" tooltip="Network layer"/>
              </a:rPr>
              <a:t>network layer</a:t>
            </a:r>
            <a:r>
              <a:rPr lang="en-US" dirty="0"/>
              <a:t> protocol, all data is sent over the same path during a communication session. The protocol identifies traffic flows only by a channel/data stream number, often denoted </a:t>
            </a:r>
            <a:r>
              <a:rPr lang="en-US" dirty="0">
                <a:hlinkClick r:id="rId8" tooltip="Virtual circuit identifier"/>
              </a:rPr>
              <a:t>virtual circuit identifier</a:t>
            </a:r>
            <a:r>
              <a:rPr lang="en-US" dirty="0"/>
              <a:t> (VCI), rather than by complete routing information for each packet (source and destination addresses) used in connectionless datagram switching such as conventional IP routers. In connection-oriented communication, routing information may be provided to the network nodes during the connection establishment phase, where the VCI is defined in tables in each node. Thus, the actual packet switching and data transfer can be taken care of by fast hardware, as opposed to slow software based routing. Typically, this connection identifier is a small integer (10 bits for Frame Relay, 24 bits for ATM, for example). This makes network switches substantially faster (as routing tables are just simple look-up tables, and are trivial to implement in hardware). The impact is so great, in fact, that even characteristically connectionless protocols, such as IP traffic, are being </a:t>
            </a:r>
            <a:r>
              <a:rPr lang="en-US" i="1" dirty="0"/>
              <a:t>tagged</a:t>
            </a:r>
            <a:r>
              <a:rPr lang="en-US" dirty="0"/>
              <a:t> with connection-oriented header prefixes (e.g., as with </a:t>
            </a:r>
            <a:r>
              <a:rPr lang="en-US" dirty="0">
                <a:hlinkClick r:id="rId9" tooltip="Multiprotocol Label Switching"/>
              </a:rPr>
              <a:t>MPLS</a:t>
            </a:r>
            <a:r>
              <a:rPr lang="en-US" dirty="0"/>
              <a:t>, or </a:t>
            </a:r>
            <a:r>
              <a:rPr lang="en-US" dirty="0">
                <a:hlinkClick r:id="rId10" tooltip="IPv6"/>
              </a:rPr>
              <a:t>IPv6</a:t>
            </a:r>
            <a:r>
              <a:rPr lang="en-US" dirty="0"/>
              <a:t>'s built-in Flow ID field</a:t>
            </a:r>
            <a:r>
              <a:rPr lang="en-US" baseline="30000" dirty="0">
                <a:effectLst/>
              </a:rPr>
              <a:t>[</a:t>
            </a:r>
            <a:r>
              <a:rPr lang="en-US" i="1" baseline="30000" dirty="0">
                <a:effectLst/>
                <a:hlinkClick r:id="rId11" tooltip="Wikipedia:Citation needed"/>
              </a:rPr>
              <a:t>citation needed</a:t>
            </a:r>
            <a:r>
              <a:rPr lang="en-US" baseline="30000" dirty="0">
                <a:effectLst/>
              </a:rPr>
              <a:t>]</a:t>
            </a:r>
            <a:r>
              <a:rPr lang="en-US" dirty="0"/>
              <a:t>). </a:t>
            </a:r>
          </a:p>
          <a:p>
            <a:r>
              <a:rPr lang="en-US" dirty="0"/>
              <a:t>ATM and Frame Relay, for example, are both examples of a connection-oriented, </a:t>
            </a:r>
            <a:r>
              <a:rPr lang="en-US" dirty="0">
                <a:hlinkClick r:id="rId12" tooltip="Reliability (computer networking)"/>
              </a:rPr>
              <a:t>unreliable</a:t>
            </a:r>
            <a:r>
              <a:rPr lang="en-US" dirty="0"/>
              <a:t> data link layer protocols. There are also reliable connectionless protocols as well, such as </a:t>
            </a:r>
            <a:r>
              <a:rPr lang="en-US" dirty="0">
                <a:hlinkClick r:id="rId13" tooltip="AX.25"/>
              </a:rPr>
              <a:t>AX.25</a:t>
            </a:r>
            <a:r>
              <a:rPr lang="en-US" dirty="0"/>
              <a:t> network layer protocol</a:t>
            </a:r>
          </a:p>
          <a:p>
            <a:r>
              <a:rPr lang="en-US" dirty="0"/>
              <a:t>VCI determines</a:t>
            </a:r>
            <a:r>
              <a:rPr lang="en-US" baseline="0" dirty="0"/>
              <a:t> path through which packet must pass through.</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11</a:t>
            </a:fld>
            <a:endParaRPr lang="en-US"/>
          </a:p>
        </p:txBody>
      </p:sp>
    </p:spTree>
    <p:extLst>
      <p:ext uri="{BB962C8B-B14F-4D97-AF65-F5344CB8AC3E}">
        <p14:creationId xmlns:p14="http://schemas.microsoft.com/office/powerpoint/2010/main" val="18713790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To create a connection-oriented service, a three-phase process is used: </a:t>
            </a:r>
            <a:r>
              <a:rPr lang="en-US" sz="1200" b="0" i="1" u="none" strike="noStrike" kern="1200" baseline="0" dirty="0">
                <a:solidFill>
                  <a:schemeClr val="tx1"/>
                </a:solidFill>
                <a:latin typeface="+mn-lt"/>
                <a:ea typeface="+mn-ea"/>
                <a:cs typeface="+mn-cs"/>
              </a:rPr>
              <a:t>setup</a:t>
            </a:r>
            <a:r>
              <a:rPr lang="en-US" sz="1200" b="0" i="0" u="none" strike="noStrike" kern="1200" baseline="0" dirty="0">
                <a:solidFill>
                  <a:schemeClr val="tx1"/>
                </a:solidFill>
                <a:latin typeface="+mn-lt"/>
                <a:ea typeface="+mn-ea"/>
                <a:cs typeface="+mn-cs"/>
              </a:rPr>
              <a:t>, </a:t>
            </a:r>
            <a:r>
              <a:rPr lang="en-US" sz="1200" b="0" i="1" u="none" strike="noStrike" kern="1200" baseline="0" dirty="0">
                <a:solidFill>
                  <a:schemeClr val="tx1"/>
                </a:solidFill>
                <a:latin typeface="+mn-lt"/>
                <a:ea typeface="+mn-ea"/>
                <a:cs typeface="+mn-cs"/>
              </a:rPr>
              <a:t>data</a:t>
            </a:r>
          </a:p>
          <a:p>
            <a:r>
              <a:rPr lang="en-US" sz="1200" b="0" i="1" u="none" strike="noStrike" kern="1200" baseline="0" dirty="0">
                <a:solidFill>
                  <a:schemeClr val="tx1"/>
                </a:solidFill>
                <a:latin typeface="+mn-lt"/>
                <a:ea typeface="+mn-ea"/>
                <a:cs typeface="+mn-cs"/>
              </a:rPr>
              <a:t>transfer</a:t>
            </a:r>
            <a:r>
              <a:rPr lang="en-US" sz="1200" b="0" i="0" u="none" strike="noStrike" kern="1200" baseline="0" dirty="0">
                <a:solidFill>
                  <a:schemeClr val="tx1"/>
                </a:solidFill>
                <a:latin typeface="+mn-lt"/>
                <a:ea typeface="+mn-ea"/>
                <a:cs typeface="+mn-cs"/>
              </a:rPr>
              <a:t>, and </a:t>
            </a:r>
            <a:r>
              <a:rPr lang="en-US" sz="1200" b="0" i="1" u="none" strike="noStrike" kern="1200" baseline="0" dirty="0">
                <a:solidFill>
                  <a:schemeClr val="tx1"/>
                </a:solidFill>
                <a:latin typeface="+mn-lt"/>
                <a:ea typeface="+mn-ea"/>
                <a:cs typeface="+mn-cs"/>
              </a:rPr>
              <a:t>teardown</a:t>
            </a:r>
            <a:r>
              <a:rPr lang="en-US" sz="1200" b="0" i="0" u="none" strike="noStrike" kern="1200" baseline="0" dirty="0">
                <a:solidFill>
                  <a:schemeClr val="tx1"/>
                </a:solidFill>
                <a:latin typeface="+mn-lt"/>
                <a:ea typeface="+mn-ea"/>
                <a:cs typeface="+mn-cs"/>
              </a:rPr>
              <a:t>. In the setup phase, the source and destination addresses of the</a:t>
            </a:r>
          </a:p>
          <a:p>
            <a:r>
              <a:rPr lang="en-US" sz="1200" b="0" i="0" u="none" strike="noStrike" kern="1200" baseline="0" dirty="0">
                <a:solidFill>
                  <a:schemeClr val="tx1"/>
                </a:solidFill>
                <a:latin typeface="+mn-lt"/>
                <a:ea typeface="+mn-ea"/>
                <a:cs typeface="+mn-cs"/>
              </a:rPr>
              <a:t>sender and receiver is used to make table entries for the connection-oriented service. In</a:t>
            </a:r>
          </a:p>
          <a:p>
            <a:r>
              <a:rPr lang="en-US" sz="1200" b="0" i="0" u="none" strike="noStrike" kern="1200" baseline="0" dirty="0">
                <a:solidFill>
                  <a:schemeClr val="tx1"/>
                </a:solidFill>
                <a:latin typeface="+mn-lt"/>
                <a:ea typeface="+mn-ea"/>
                <a:cs typeface="+mn-cs"/>
              </a:rPr>
              <a:t>the teardown phase, the source and destination inform the router to delete the corresponding</a:t>
            </a:r>
          </a:p>
          <a:p>
            <a:r>
              <a:rPr lang="en-US" sz="1200" b="0" i="0" u="none" strike="noStrike" kern="1200" baseline="0" dirty="0">
                <a:solidFill>
                  <a:schemeClr val="tx1"/>
                </a:solidFill>
                <a:latin typeface="+mn-lt"/>
                <a:ea typeface="+mn-ea"/>
                <a:cs typeface="+mn-cs"/>
              </a:rPr>
              <a:t>entries. Data transfer occurs between these two phases.</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12</a:t>
            </a:fld>
            <a:endParaRPr lang="en-US"/>
          </a:p>
        </p:txBody>
      </p:sp>
    </p:spTree>
    <p:extLst>
      <p:ext uri="{BB962C8B-B14F-4D97-AF65-F5344CB8AC3E}">
        <p14:creationId xmlns:p14="http://schemas.microsoft.com/office/powerpoint/2010/main" val="330373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create a connection-oriented service, a three-phase process is used: setup, data transfer, and teardown. In the setup phase, the source and destination addresses of the</a:t>
            </a:r>
          </a:p>
          <a:p>
            <a:r>
              <a:rPr lang="en-US" dirty="0"/>
              <a:t>sender and receiver is used to make table entries for the connection-oriented service. In the teardown phase, the source and destination inform the router to delete the corresponding entries. Data transfer occurs between these two phases. </a:t>
            </a:r>
          </a:p>
          <a:p>
            <a:endParaRPr lang="en-US" dirty="0"/>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13</a:t>
            </a:fld>
            <a:endParaRPr lang="en-US"/>
          </a:p>
        </p:txBody>
      </p:sp>
    </p:spTree>
    <p:extLst>
      <p:ext uri="{BB962C8B-B14F-4D97-AF65-F5344CB8AC3E}">
        <p14:creationId xmlns:p14="http://schemas.microsoft.com/office/powerpoint/2010/main" val="37483838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1" u="none" strike="noStrike" kern="1200" baseline="0" dirty="0">
                <a:solidFill>
                  <a:schemeClr val="tx1"/>
                </a:solidFill>
                <a:latin typeface="+mn-lt"/>
                <a:ea typeface="+mn-ea"/>
                <a:cs typeface="+mn-cs"/>
              </a:rPr>
              <a:t>Setup Phase</a:t>
            </a:r>
          </a:p>
          <a:p>
            <a:r>
              <a:rPr lang="en-US" sz="1200" b="0" i="0" u="none" strike="noStrike" kern="1200" baseline="0" dirty="0">
                <a:solidFill>
                  <a:schemeClr val="tx1"/>
                </a:solidFill>
                <a:latin typeface="+mn-lt"/>
                <a:ea typeface="+mn-ea"/>
                <a:cs typeface="+mn-cs"/>
              </a:rPr>
              <a:t>In the </a:t>
            </a:r>
            <a:r>
              <a:rPr lang="en-US" sz="1200" b="1" i="0" u="none" strike="noStrike" kern="1200" baseline="0" dirty="0">
                <a:solidFill>
                  <a:schemeClr val="tx1"/>
                </a:solidFill>
                <a:latin typeface="+mn-lt"/>
                <a:ea typeface="+mn-ea"/>
                <a:cs typeface="+mn-cs"/>
              </a:rPr>
              <a:t>setup phase</a:t>
            </a:r>
            <a:r>
              <a:rPr lang="en-US" sz="1200" b="0" i="0" u="none" strike="noStrike" kern="1200" baseline="0" dirty="0">
                <a:solidFill>
                  <a:schemeClr val="tx1"/>
                </a:solidFill>
                <a:latin typeface="+mn-lt"/>
                <a:ea typeface="+mn-ea"/>
                <a:cs typeface="+mn-cs"/>
              </a:rPr>
              <a:t>, a router creates an entry for a virtual circuit. For example, suppose</a:t>
            </a:r>
          </a:p>
          <a:p>
            <a:r>
              <a:rPr lang="en-US" sz="1200" b="0" i="0" u="none" strike="noStrike" kern="1200" baseline="0" dirty="0">
                <a:solidFill>
                  <a:schemeClr val="tx1"/>
                </a:solidFill>
                <a:latin typeface="+mn-lt"/>
                <a:ea typeface="+mn-ea"/>
                <a:cs typeface="+mn-cs"/>
              </a:rPr>
              <a:t>source A needs to create a virtual circuit to destination B. Two auxiliary packets need to</a:t>
            </a:r>
          </a:p>
          <a:p>
            <a:r>
              <a:rPr lang="en-US" sz="1200" b="0" i="0" u="none" strike="noStrike" kern="1200" baseline="0" dirty="0">
                <a:solidFill>
                  <a:schemeClr val="tx1"/>
                </a:solidFill>
                <a:latin typeface="+mn-lt"/>
                <a:ea typeface="+mn-ea"/>
                <a:cs typeface="+mn-cs"/>
              </a:rPr>
              <a:t>be exchanged between the sender and the receiver: the </a:t>
            </a:r>
            <a:r>
              <a:rPr lang="en-US" sz="1200" b="1" i="0" u="none" strike="noStrike" kern="1200" baseline="0" dirty="0">
                <a:solidFill>
                  <a:schemeClr val="tx1"/>
                </a:solidFill>
                <a:latin typeface="+mn-lt"/>
                <a:ea typeface="+mn-ea"/>
                <a:cs typeface="+mn-cs"/>
              </a:rPr>
              <a:t>request</a:t>
            </a:r>
            <a:r>
              <a:rPr lang="en-US" sz="1200" b="0" i="0" u="none" strike="noStrike" kern="1200" baseline="0" dirty="0">
                <a:solidFill>
                  <a:schemeClr val="tx1"/>
                </a:solidFill>
                <a:latin typeface="+mn-lt"/>
                <a:ea typeface="+mn-ea"/>
                <a:cs typeface="+mn-cs"/>
              </a:rPr>
              <a:t> packet and the </a:t>
            </a:r>
            <a:r>
              <a:rPr lang="en-US" sz="1200" b="1" i="0" u="none" strike="noStrike" kern="1200" baseline="0" dirty="0">
                <a:solidFill>
                  <a:schemeClr val="tx1"/>
                </a:solidFill>
                <a:latin typeface="+mn-lt"/>
                <a:ea typeface="+mn-ea"/>
                <a:cs typeface="+mn-cs"/>
              </a:rPr>
              <a:t>acknowledgment </a:t>
            </a:r>
            <a:r>
              <a:rPr lang="en-IN" sz="1200" b="0" i="0" u="none" strike="noStrike" kern="1200" baseline="0" dirty="0">
                <a:solidFill>
                  <a:schemeClr val="tx1"/>
                </a:solidFill>
                <a:latin typeface="+mn-lt"/>
                <a:ea typeface="+mn-ea"/>
                <a:cs typeface="+mn-cs"/>
              </a:rPr>
              <a:t>packet. </a:t>
            </a:r>
          </a:p>
          <a:p>
            <a:endParaRPr lang="en-US"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Request packet </a:t>
            </a:r>
            <a:r>
              <a:rPr lang="en-US" sz="1200" b="0" i="0" u="none" strike="noStrike" kern="1200" baseline="0" dirty="0">
                <a:solidFill>
                  <a:schemeClr val="tx1"/>
                </a:solidFill>
                <a:latin typeface="+mn-lt"/>
                <a:ea typeface="+mn-ea"/>
                <a:cs typeface="+mn-cs"/>
              </a:rPr>
              <a:t>A request packet is sent from the source to the destination. This auxiliary</a:t>
            </a:r>
          </a:p>
          <a:p>
            <a:r>
              <a:rPr lang="en-US" sz="1200" b="0" i="0" u="none" strike="noStrike" kern="1200" baseline="0" dirty="0">
                <a:solidFill>
                  <a:schemeClr val="tx1"/>
                </a:solidFill>
                <a:latin typeface="+mn-lt"/>
                <a:ea typeface="+mn-ea"/>
                <a:cs typeface="+mn-cs"/>
              </a:rPr>
              <a:t>packet carries the source and destination addresses. Figure 4.8 shows the process.</a:t>
            </a:r>
          </a:p>
          <a:p>
            <a:r>
              <a:rPr lang="en-US" sz="1200" b="1" i="0" u="none" strike="noStrike" kern="1200" baseline="0" dirty="0">
                <a:solidFill>
                  <a:schemeClr val="tx1"/>
                </a:solidFill>
                <a:latin typeface="+mn-lt"/>
                <a:ea typeface="+mn-ea"/>
                <a:cs typeface="+mn-cs"/>
              </a:rPr>
              <a:t>1. </a:t>
            </a:r>
            <a:r>
              <a:rPr lang="en-US" sz="1200" b="0" i="0" u="none" strike="noStrike" kern="1200" baseline="0" dirty="0">
                <a:solidFill>
                  <a:schemeClr val="tx1"/>
                </a:solidFill>
                <a:latin typeface="+mn-lt"/>
                <a:ea typeface="+mn-ea"/>
                <a:cs typeface="+mn-cs"/>
              </a:rPr>
              <a:t>Source A sends a request packet to router R1.</a:t>
            </a:r>
          </a:p>
          <a:p>
            <a:r>
              <a:rPr lang="en-US" sz="1200" b="1" i="0" u="none" strike="noStrike" kern="1200" baseline="0" dirty="0">
                <a:solidFill>
                  <a:schemeClr val="tx1"/>
                </a:solidFill>
                <a:latin typeface="+mn-lt"/>
                <a:ea typeface="+mn-ea"/>
                <a:cs typeface="+mn-cs"/>
              </a:rPr>
              <a:t>2. </a:t>
            </a:r>
            <a:r>
              <a:rPr lang="en-US" sz="1200" b="0" i="0" u="none" strike="noStrike" kern="1200" baseline="0" dirty="0">
                <a:solidFill>
                  <a:schemeClr val="tx1"/>
                </a:solidFill>
                <a:latin typeface="+mn-lt"/>
                <a:ea typeface="+mn-ea"/>
                <a:cs typeface="+mn-cs"/>
              </a:rPr>
              <a:t>Router R1 receives the request packet. It knows that a packet going from A to B</a:t>
            </a:r>
          </a:p>
          <a:p>
            <a:r>
              <a:rPr lang="en-US" sz="1200" b="0" i="0" u="none" strike="noStrike" kern="1200" baseline="0" dirty="0">
                <a:solidFill>
                  <a:schemeClr val="tx1"/>
                </a:solidFill>
                <a:latin typeface="+mn-lt"/>
                <a:ea typeface="+mn-ea"/>
                <a:cs typeface="+mn-cs"/>
              </a:rPr>
              <a:t>goes out through port 3.  Signaling protocols such as RSVP </a:t>
            </a:r>
            <a:r>
              <a:rPr lang="en-IN" sz="1200" b="0" i="0" u="none" strike="noStrike" kern="1200" baseline="0" dirty="0">
                <a:solidFill>
                  <a:schemeClr val="tx1"/>
                </a:solidFill>
                <a:latin typeface="+mn-lt"/>
                <a:ea typeface="+mn-ea"/>
                <a:cs typeface="+mn-cs"/>
              </a:rPr>
              <a:t>Resource Reservation Protocol (RSVP) as a signalling</a:t>
            </a:r>
          </a:p>
          <a:p>
            <a:r>
              <a:rPr lang="en-US" sz="1200" b="0" i="0" u="none" strike="noStrike" kern="1200" baseline="0" dirty="0">
                <a:solidFill>
                  <a:schemeClr val="tx1"/>
                </a:solidFill>
                <a:latin typeface="+mn-lt"/>
                <a:ea typeface="+mn-ea"/>
                <a:cs typeface="+mn-cs"/>
              </a:rPr>
              <a:t>protocol that helps IP create a flow and makes a resource reservation.</a:t>
            </a:r>
          </a:p>
          <a:p>
            <a:r>
              <a:rPr lang="en-US" sz="1200" b="0" i="0" u="none" strike="noStrike" kern="1200" baseline="0" dirty="0">
                <a:solidFill>
                  <a:schemeClr val="tx1"/>
                </a:solidFill>
                <a:latin typeface="+mn-lt"/>
                <a:ea typeface="+mn-ea"/>
                <a:cs typeface="+mn-cs"/>
              </a:rPr>
              <a:t>For the moment, assume that it knows the output port.</a:t>
            </a:r>
          </a:p>
          <a:p>
            <a:r>
              <a:rPr lang="en-US" sz="1200" b="0" i="0" u="none" strike="noStrike" kern="1200" baseline="0" dirty="0">
                <a:solidFill>
                  <a:schemeClr val="tx1"/>
                </a:solidFill>
                <a:latin typeface="+mn-lt"/>
                <a:ea typeface="+mn-ea"/>
                <a:cs typeface="+mn-cs"/>
              </a:rPr>
              <a:t>The router creates an entry in its table for this virtual circuit, but it is only able to fill three of the four columns. The router assigns the incoming port (1) and chooses</a:t>
            </a:r>
          </a:p>
          <a:p>
            <a:r>
              <a:rPr lang="en-US" sz="1200" b="0" i="0" u="none" strike="noStrike" kern="1200" baseline="0" dirty="0">
                <a:solidFill>
                  <a:schemeClr val="tx1"/>
                </a:solidFill>
                <a:latin typeface="+mn-lt"/>
                <a:ea typeface="+mn-ea"/>
                <a:cs typeface="+mn-cs"/>
              </a:rPr>
              <a:t>an available incoming label (14) and the outgoing port (3). It does not yet know the outgoing label, which will be found during the acknowledgment step. The router</a:t>
            </a:r>
          </a:p>
          <a:p>
            <a:r>
              <a:rPr lang="en-US" sz="1200" b="0" i="0" u="none" strike="noStrike" kern="1200" baseline="0" dirty="0">
                <a:solidFill>
                  <a:schemeClr val="tx1"/>
                </a:solidFill>
                <a:latin typeface="+mn-lt"/>
                <a:ea typeface="+mn-ea"/>
                <a:cs typeface="+mn-cs"/>
              </a:rPr>
              <a:t>then forwards the packet through port 3 to router R3. </a:t>
            </a:r>
          </a:p>
          <a:p>
            <a:r>
              <a:rPr lang="en-US" sz="1200" b="1" i="0" u="none" strike="noStrike" kern="1200" baseline="0" dirty="0">
                <a:solidFill>
                  <a:schemeClr val="tx1"/>
                </a:solidFill>
                <a:latin typeface="+mn-lt"/>
                <a:ea typeface="+mn-ea"/>
                <a:cs typeface="+mn-cs"/>
              </a:rPr>
              <a:t>3. </a:t>
            </a:r>
            <a:r>
              <a:rPr lang="en-US" sz="1200" b="0" i="0" u="none" strike="noStrike" kern="1200" baseline="0" dirty="0">
                <a:solidFill>
                  <a:schemeClr val="tx1"/>
                </a:solidFill>
                <a:latin typeface="+mn-lt"/>
                <a:ea typeface="+mn-ea"/>
                <a:cs typeface="+mn-cs"/>
              </a:rPr>
              <a:t>Router R3 receives the setup request packet. The same events happen here as at</a:t>
            </a:r>
          </a:p>
          <a:p>
            <a:r>
              <a:rPr lang="en-US" sz="1200" b="0" i="0" u="none" strike="noStrike" kern="1200" baseline="0" dirty="0">
                <a:solidFill>
                  <a:schemeClr val="tx1"/>
                </a:solidFill>
                <a:latin typeface="+mn-lt"/>
                <a:ea typeface="+mn-ea"/>
                <a:cs typeface="+mn-cs"/>
              </a:rPr>
              <a:t>router R1; three columns of the table are completed: in this case, incoming port</a:t>
            </a:r>
          </a:p>
          <a:p>
            <a:r>
              <a:rPr lang="en-US" sz="1200" b="0" i="0" u="none" strike="noStrike" kern="1200" baseline="0" dirty="0">
                <a:solidFill>
                  <a:schemeClr val="tx1"/>
                </a:solidFill>
                <a:latin typeface="+mn-lt"/>
                <a:ea typeface="+mn-ea"/>
                <a:cs typeface="+mn-cs"/>
              </a:rPr>
              <a:t>(1), incoming label (66), and outgoing port (2).</a:t>
            </a:r>
          </a:p>
          <a:p>
            <a:r>
              <a:rPr lang="en-US" sz="1200" b="1" i="0" u="none" strike="noStrike" kern="1200" baseline="0" dirty="0">
                <a:solidFill>
                  <a:schemeClr val="tx1"/>
                </a:solidFill>
                <a:latin typeface="+mn-lt"/>
                <a:ea typeface="+mn-ea"/>
                <a:cs typeface="+mn-cs"/>
              </a:rPr>
              <a:t>4. </a:t>
            </a:r>
            <a:r>
              <a:rPr lang="en-US" sz="1200" b="0" i="0" u="none" strike="noStrike" kern="1200" baseline="0" dirty="0">
                <a:solidFill>
                  <a:schemeClr val="tx1"/>
                </a:solidFill>
                <a:latin typeface="+mn-lt"/>
                <a:ea typeface="+mn-ea"/>
                <a:cs typeface="+mn-cs"/>
              </a:rPr>
              <a:t>Router R4 receives the setup request packet. Again, three columns are completed:</a:t>
            </a:r>
          </a:p>
          <a:p>
            <a:r>
              <a:rPr lang="en-US" sz="1200" b="0" i="0" u="none" strike="noStrike" kern="1200" baseline="0" dirty="0">
                <a:solidFill>
                  <a:schemeClr val="tx1"/>
                </a:solidFill>
                <a:latin typeface="+mn-lt"/>
                <a:ea typeface="+mn-ea"/>
                <a:cs typeface="+mn-cs"/>
              </a:rPr>
              <a:t>incoming port (2), incoming label (22), and outgoing port (3).</a:t>
            </a:r>
          </a:p>
          <a:p>
            <a:r>
              <a:rPr lang="en-US" sz="1200" b="1" i="0" u="none" strike="noStrike" kern="1200" baseline="0" dirty="0">
                <a:solidFill>
                  <a:schemeClr val="tx1"/>
                </a:solidFill>
                <a:latin typeface="+mn-lt"/>
                <a:ea typeface="+mn-ea"/>
                <a:cs typeface="+mn-cs"/>
              </a:rPr>
              <a:t>5. </a:t>
            </a:r>
            <a:r>
              <a:rPr lang="en-US" sz="1200" b="0" i="0" u="none" strike="noStrike" kern="1200" baseline="0" dirty="0">
                <a:solidFill>
                  <a:schemeClr val="tx1"/>
                </a:solidFill>
                <a:latin typeface="+mn-lt"/>
                <a:ea typeface="+mn-ea"/>
                <a:cs typeface="+mn-cs"/>
              </a:rPr>
              <a:t>Destination B receives the setup packet, and if it is ready to receive packets from A, it</a:t>
            </a:r>
          </a:p>
          <a:p>
            <a:r>
              <a:rPr lang="en-US" sz="1200" b="0" i="0" u="none" strike="noStrike" kern="1200" baseline="0" dirty="0">
                <a:solidFill>
                  <a:schemeClr val="tx1"/>
                </a:solidFill>
                <a:latin typeface="+mn-lt"/>
                <a:ea typeface="+mn-ea"/>
                <a:cs typeface="+mn-cs"/>
              </a:rPr>
              <a:t>assigns a label to the incoming packets that come from A, in this case 77. This</a:t>
            </a:r>
          </a:p>
          <a:p>
            <a:r>
              <a:rPr lang="en-US" sz="1200" b="0" i="0" u="none" strike="noStrike" kern="1200" baseline="0" dirty="0">
                <a:solidFill>
                  <a:schemeClr val="tx1"/>
                </a:solidFill>
                <a:latin typeface="+mn-lt"/>
                <a:ea typeface="+mn-ea"/>
                <a:cs typeface="+mn-cs"/>
              </a:rPr>
              <a:t>label lets the destination know that the packets come from A, and not other</a:t>
            </a:r>
          </a:p>
          <a:p>
            <a:r>
              <a:rPr lang="en-IN" sz="1200" b="0" i="0" u="none" strike="noStrike" kern="1200" baseline="0" dirty="0">
                <a:solidFill>
                  <a:schemeClr val="tx1"/>
                </a:solidFill>
                <a:latin typeface="+mn-lt"/>
                <a:ea typeface="+mn-ea"/>
                <a:cs typeface="+mn-cs"/>
              </a:rPr>
              <a:t>sources.</a:t>
            </a:r>
            <a:endParaRPr lang="en-US" sz="1200" b="0" i="0" u="none" strike="noStrike"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14</a:t>
            </a:fld>
            <a:endParaRPr lang="en-US"/>
          </a:p>
        </p:txBody>
      </p:sp>
    </p:spTree>
    <p:extLst>
      <p:ext uri="{BB962C8B-B14F-4D97-AF65-F5344CB8AC3E}">
        <p14:creationId xmlns:p14="http://schemas.microsoft.com/office/powerpoint/2010/main" val="2075338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15</a:t>
            </a:fld>
            <a:endParaRPr lang="en-US"/>
          </a:p>
        </p:txBody>
      </p:sp>
    </p:spTree>
    <p:extLst>
      <p:ext uri="{BB962C8B-B14F-4D97-AF65-F5344CB8AC3E}">
        <p14:creationId xmlns:p14="http://schemas.microsoft.com/office/powerpoint/2010/main" val="27311641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Permanent (Permanent Virtual Circuit (PVC)) </a:t>
            </a:r>
            <a:r>
              <a:rPr lang="en-US" dirty="0"/>
              <a:t>,﻿ i.e., circuits permanently built by the network administrator.</a:t>
            </a:r>
          </a:p>
          <a:p>
            <a:r>
              <a:rPr lang="en-US" b="1" dirty="0"/>
              <a:t>Switched (Switched Virtual Circuit (SVC)), </a:t>
            </a:r>
            <a:r>
              <a:rPr lang="en-US" dirty="0"/>
              <a:t>i.e., virtual circuits that are </a:t>
            </a:r>
            <a:r>
              <a:rPr lang="en-US" b="1" dirty="0"/>
              <a:t>created dynamically </a:t>
            </a:r>
            <a:r>
              <a:rPr lang="en-US" dirty="0"/>
              <a:t>as the need arises. An SVC is created </a:t>
            </a:r>
            <a:r>
              <a:rPr lang="en-US" b="1" dirty="0"/>
              <a:t>with the help of signalizing protocols </a:t>
            </a:r>
            <a:r>
              <a:rPr lang="en-US" dirty="0"/>
              <a:t>that can be used for communicating between the user and the network itself. The network signalizes to the user various events that can be used for network monitoring and administration. SVC communication consists of two steps: creating the virtual circuit and using it for communication.</a:t>
            </a:r>
          </a:p>
        </p:txBody>
      </p:sp>
      <p:sp>
        <p:nvSpPr>
          <p:cNvPr id="4" name="Slide Number Placeholder 3"/>
          <p:cNvSpPr>
            <a:spLocks noGrp="1"/>
          </p:cNvSpPr>
          <p:nvPr>
            <p:ph type="sldNum" sz="quarter" idx="10"/>
          </p:nvPr>
        </p:nvSpPr>
        <p:spPr/>
        <p:txBody>
          <a:bodyPr/>
          <a:lstStyle/>
          <a:p>
            <a:fld id="{32AC4F16-D62F-4FF2-9F86-8E7286B506B8}" type="slidenum">
              <a:rPr lang="en-US" smtClean="0"/>
              <a:t>16</a:t>
            </a:fld>
            <a:endParaRPr lang="en-US"/>
          </a:p>
        </p:txBody>
      </p:sp>
    </p:spTree>
    <p:extLst>
      <p:ext uri="{BB962C8B-B14F-4D97-AF65-F5344CB8AC3E}">
        <p14:creationId xmlns:p14="http://schemas.microsoft.com/office/powerpoint/2010/main" val="518101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Permanent (Permanent Virtual Circuit (PVC)) </a:t>
            </a:r>
            <a:r>
              <a:rPr lang="en-US" dirty="0"/>
              <a:t>,﻿ i.e., circuits permanently built by the network administrator.</a:t>
            </a:r>
          </a:p>
          <a:p>
            <a:r>
              <a:rPr lang="en-US" b="1" dirty="0"/>
              <a:t>Switched (Switched Virtual Circuit (SVC)), </a:t>
            </a:r>
            <a:r>
              <a:rPr lang="en-US" dirty="0"/>
              <a:t>i.e., virtual circuits that are created dynamically as the need arises. An SVC is created with the help of signalizing protocols that can be used for communicating between the user and the network itself. The network signalizes to the user various events that can be used for network monitoring and administration. SVC communication consists of two steps: creating the virtual circuit and using it for communication.</a:t>
            </a:r>
          </a:p>
        </p:txBody>
      </p:sp>
      <p:sp>
        <p:nvSpPr>
          <p:cNvPr id="4" name="Slide Number Placeholder 3"/>
          <p:cNvSpPr>
            <a:spLocks noGrp="1"/>
          </p:cNvSpPr>
          <p:nvPr>
            <p:ph type="sldNum" sz="quarter" idx="10"/>
          </p:nvPr>
        </p:nvSpPr>
        <p:spPr/>
        <p:txBody>
          <a:bodyPr/>
          <a:lstStyle/>
          <a:p>
            <a:fld id="{32AC4F16-D62F-4FF2-9F86-8E7286B506B8}" type="slidenum">
              <a:rPr lang="en-US" smtClean="0"/>
              <a:t>17</a:t>
            </a:fld>
            <a:endParaRPr lang="en-US"/>
          </a:p>
        </p:txBody>
      </p:sp>
    </p:spTree>
    <p:extLst>
      <p:ext uri="{BB962C8B-B14F-4D97-AF65-F5344CB8AC3E}">
        <p14:creationId xmlns:p14="http://schemas.microsoft.com/office/powerpoint/2010/main" val="5017941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Permanent (Permanent Virtual Circuit (PVC)) </a:t>
            </a:r>
            <a:r>
              <a:rPr lang="en-US" dirty="0"/>
              <a:t>,﻿ i.e., circuits permanently built by the network administrator.</a:t>
            </a:r>
          </a:p>
          <a:p>
            <a:r>
              <a:rPr lang="en-US" b="1" dirty="0"/>
              <a:t>Switched (Switched Virtual Circuit (SVC)), </a:t>
            </a:r>
            <a:r>
              <a:rPr lang="en-US" dirty="0"/>
              <a:t>i.e., virtual circuits that are created dynamically as the need arises. An SVC is created with the help of signalizing protocols that can be used for communicating between the user and the network itself. The network signalizes to the user various events that can be used for network monitoring and administration. SVC communication consists of two steps: creating the virtual circuit and using it for communication. </a:t>
            </a:r>
          </a:p>
          <a:p>
            <a:endParaRPr lang="en-US" dirty="0"/>
          </a:p>
          <a:p>
            <a:r>
              <a:rPr lang="en-US" sz="1200" b="0" i="0" kern="1200" dirty="0">
                <a:solidFill>
                  <a:schemeClr val="tx1"/>
                </a:solidFill>
                <a:effectLst/>
                <a:latin typeface="+mn-lt"/>
                <a:ea typeface="+mn-ea"/>
                <a:cs typeface="+mn-cs"/>
              </a:rPr>
              <a:t>Protocols using virtual circuits are called</a:t>
            </a:r>
            <a:r>
              <a:rPr lang="en-US" sz="1200" b="1" i="0" kern="1200" dirty="0">
                <a:solidFill>
                  <a:schemeClr val="tx1"/>
                </a:solidFill>
                <a:effectLst/>
                <a:latin typeface="+mn-lt"/>
                <a:ea typeface="+mn-ea"/>
                <a:cs typeface="+mn-cs"/>
              </a:rPr>
              <a:t> Connection-Oriented Network Services (CONS)</a:t>
            </a:r>
            <a:r>
              <a:rPr lang="en-US" sz="1200" b="0" i="0" kern="1200" dirty="0">
                <a:solidFill>
                  <a:schemeClr val="tx1"/>
                </a:solidFill>
                <a:effectLst/>
                <a:latin typeface="+mn-lt"/>
                <a:ea typeface="+mn-ea"/>
                <a:cs typeface="+mn-cs"/>
              </a:rPr>
              <a:t> and protocols transporting their packets without using virtual circuits are called</a:t>
            </a:r>
            <a:r>
              <a:rPr lang="en-US" sz="1200" b="1" i="0" kern="1200" dirty="0">
                <a:solidFill>
                  <a:schemeClr val="tx1"/>
                </a:solidFill>
                <a:effectLst/>
                <a:latin typeface="+mn-lt"/>
                <a:ea typeface="+mn-ea"/>
                <a:cs typeface="+mn-cs"/>
              </a:rPr>
              <a:t> Connection-Less Network Services (CLNS)</a:t>
            </a:r>
            <a:r>
              <a:rPr lang="en-US" sz="1200" b="0" i="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18</a:t>
            </a:fld>
            <a:endParaRPr lang="en-US"/>
          </a:p>
        </p:txBody>
      </p:sp>
    </p:spTree>
    <p:extLst>
      <p:ext uri="{BB962C8B-B14F-4D97-AF65-F5344CB8AC3E}">
        <p14:creationId xmlns:p14="http://schemas.microsoft.com/office/powerpoint/2010/main" val="2993948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19</a:t>
            </a:fld>
            <a:endParaRPr lang="en-US"/>
          </a:p>
        </p:txBody>
      </p:sp>
    </p:spTree>
    <p:extLst>
      <p:ext uri="{BB962C8B-B14F-4D97-AF65-F5344CB8AC3E}">
        <p14:creationId xmlns:p14="http://schemas.microsoft.com/office/powerpoint/2010/main" val="23859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Internet, however, is not one single network; it is made of many networks (or links) connected together through the connecting devices.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In this model, a connecting device such as a </a:t>
            </a:r>
            <a:r>
              <a:rPr lang="en-US" sz="1200" b="1" i="0" u="none" strike="noStrike" kern="1200" baseline="0" dirty="0">
                <a:solidFill>
                  <a:schemeClr val="tx1"/>
                </a:solidFill>
                <a:latin typeface="+mn-lt"/>
                <a:ea typeface="+mn-ea"/>
                <a:cs typeface="+mn-cs"/>
              </a:rPr>
              <a:t>router acts</a:t>
            </a:r>
            <a:r>
              <a:rPr lang="en-US" sz="1200" b="0" i="0" u="none" strike="noStrike" kern="1200" baseline="0" dirty="0">
                <a:solidFill>
                  <a:schemeClr val="tx1"/>
                </a:solidFill>
                <a:latin typeface="+mn-lt"/>
                <a:ea typeface="+mn-ea"/>
                <a:cs typeface="+mn-cs"/>
              </a:rPr>
              <a:t> as a </a:t>
            </a:r>
            <a:r>
              <a:rPr lang="en-US" sz="1200" b="1" i="0" u="none" strike="noStrike" kern="1200" baseline="0" dirty="0">
                <a:solidFill>
                  <a:schemeClr val="tx1"/>
                </a:solidFill>
                <a:latin typeface="+mn-lt"/>
                <a:ea typeface="+mn-ea"/>
                <a:cs typeface="+mn-cs"/>
              </a:rPr>
              <a:t>switch</a:t>
            </a:r>
            <a:r>
              <a:rPr lang="en-US" sz="1200" b="0" i="0" u="none" strike="noStrike" kern="1200" baseline="0" dirty="0">
                <a:solidFill>
                  <a:schemeClr val="tx1"/>
                </a:solidFill>
                <a:latin typeface="+mn-lt"/>
                <a:ea typeface="+mn-ea"/>
                <a:cs typeface="+mn-cs"/>
              </a:rPr>
              <a:t>. When a packet arrives from one of its ports (interface), the packet is forwarded through another port to</a:t>
            </a:r>
          </a:p>
          <a:p>
            <a:r>
              <a:rPr lang="en-US" sz="1200" b="0" i="0" u="none" strike="noStrike" kern="1200" baseline="0" dirty="0">
                <a:solidFill>
                  <a:schemeClr val="tx1"/>
                </a:solidFill>
                <a:latin typeface="+mn-lt"/>
                <a:ea typeface="+mn-ea"/>
                <a:cs typeface="+mn-cs"/>
              </a:rPr>
              <a:t>the next switch (or final destination). In other words, a process called </a:t>
            </a:r>
            <a:r>
              <a:rPr lang="en-US" sz="1200" b="1" i="0" u="none" strike="noStrike" kern="1200" baseline="0" dirty="0">
                <a:solidFill>
                  <a:schemeClr val="tx1"/>
                </a:solidFill>
                <a:latin typeface="+mn-lt"/>
                <a:ea typeface="+mn-ea"/>
                <a:cs typeface="+mn-cs"/>
              </a:rPr>
              <a:t>switching </a:t>
            </a:r>
            <a:r>
              <a:rPr lang="en-US" sz="1200" b="0" i="0" u="none" strike="noStrike" kern="1200" baseline="0" dirty="0">
                <a:solidFill>
                  <a:schemeClr val="tx1"/>
                </a:solidFill>
                <a:latin typeface="+mn-lt"/>
                <a:ea typeface="+mn-ea"/>
                <a:cs typeface="+mn-cs"/>
              </a:rPr>
              <a:t>occurs at the connecting device.</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a:t>
            </a:fld>
            <a:endParaRPr lang="en-US"/>
          </a:p>
        </p:txBody>
      </p:sp>
    </p:spTree>
    <p:extLst>
      <p:ext uri="{BB962C8B-B14F-4D97-AF65-F5344CB8AC3E}">
        <p14:creationId xmlns:p14="http://schemas.microsoft.com/office/powerpoint/2010/main" val="2074935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20</a:t>
            </a:fld>
            <a:endParaRPr lang="en-US"/>
          </a:p>
        </p:txBody>
      </p:sp>
    </p:spTree>
    <p:extLst>
      <p:ext uri="{BB962C8B-B14F-4D97-AF65-F5344CB8AC3E}">
        <p14:creationId xmlns:p14="http://schemas.microsoft.com/office/powerpoint/2010/main" val="4164884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21</a:t>
            </a:fld>
            <a:endParaRPr lang="en-US"/>
          </a:p>
        </p:txBody>
      </p:sp>
    </p:spTree>
    <p:extLst>
      <p:ext uri="{BB962C8B-B14F-4D97-AF65-F5344CB8AC3E}">
        <p14:creationId xmlns:p14="http://schemas.microsoft.com/office/powerpoint/2010/main" val="1767103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https://www.ibm.com/docs/en/zos/2.3.0?topic=guide-overview-internetworking</a:t>
            </a:r>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22</a:t>
            </a:fld>
            <a:endParaRPr lang="en-US"/>
          </a:p>
        </p:txBody>
      </p:sp>
    </p:spTree>
    <p:extLst>
      <p:ext uri="{BB962C8B-B14F-4D97-AF65-F5344CB8AC3E}">
        <p14:creationId xmlns:p14="http://schemas.microsoft.com/office/powerpoint/2010/main" val="5456902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Maximum Transmission Unit (MTU) is </a:t>
            </a:r>
            <a:r>
              <a:rPr lang="en-US" sz="1200" b="1" i="0" u="sng" kern="1200" dirty="0">
                <a:solidFill>
                  <a:schemeClr val="tx1"/>
                </a:solidFill>
                <a:effectLst/>
                <a:latin typeface="+mn-lt"/>
                <a:ea typeface="+mn-ea"/>
                <a:cs typeface="+mn-cs"/>
              </a:rPr>
              <a:t>the largest size of </a:t>
            </a:r>
            <a:r>
              <a:rPr lang="en-US" sz="1200" b="1" i="0" u="sng" kern="1200" dirty="0">
                <a:solidFill>
                  <a:schemeClr val="tx1"/>
                </a:solidFill>
                <a:effectLst/>
                <a:latin typeface="+mn-lt"/>
                <a:ea typeface="+mn-ea"/>
                <a:cs typeface="+mn-cs"/>
                <a:hlinkClick r:id="rId3"/>
              </a:rPr>
              <a:t>IP</a:t>
            </a:r>
            <a:r>
              <a:rPr lang="en-US" sz="1200" b="1" i="0" u="sng" kern="1200" dirty="0">
                <a:solidFill>
                  <a:schemeClr val="tx1"/>
                </a:solidFill>
                <a:effectLst/>
                <a:latin typeface="+mn-lt"/>
                <a:ea typeface="+mn-ea"/>
                <a:cs typeface="+mn-cs"/>
              </a:rPr>
              <a:t> datagram which may be transferred using a specific data link connection </a:t>
            </a:r>
            <a:r>
              <a:rPr lang="en-US" sz="1200" b="0" i="0" kern="1200" dirty="0">
                <a:solidFill>
                  <a:schemeClr val="tx1"/>
                </a:solidFill>
                <a:effectLst/>
                <a:latin typeface="+mn-lt"/>
                <a:ea typeface="+mn-ea"/>
                <a:cs typeface="+mn-cs"/>
              </a:rPr>
              <a:t>The MTU value is a design parameter of a </a:t>
            </a:r>
            <a:r>
              <a:rPr lang="en-US" sz="1200" b="0" i="0" kern="1200" dirty="0">
                <a:solidFill>
                  <a:schemeClr val="tx1"/>
                </a:solidFill>
                <a:effectLst/>
                <a:latin typeface="+mn-lt"/>
                <a:ea typeface="+mn-ea"/>
                <a:cs typeface="+mn-cs"/>
                <a:hlinkClick r:id="rId4"/>
              </a:rPr>
              <a:t>LAN</a:t>
            </a:r>
            <a:r>
              <a:rPr lang="en-US" sz="1200" b="0" i="0" kern="1200" dirty="0">
                <a:solidFill>
                  <a:schemeClr val="tx1"/>
                </a:solidFill>
                <a:effectLst/>
                <a:latin typeface="+mn-lt"/>
                <a:ea typeface="+mn-ea"/>
                <a:cs typeface="+mn-cs"/>
              </a:rPr>
              <a:t> and is a mutually agreed value (i.e. both ends of a link agree to use the same specific value) for most </a:t>
            </a:r>
            <a:r>
              <a:rPr lang="en-US" sz="1200" b="0" i="0" kern="1200" dirty="0">
                <a:solidFill>
                  <a:schemeClr val="tx1"/>
                </a:solidFill>
                <a:effectLst/>
                <a:latin typeface="+mn-lt"/>
                <a:ea typeface="+mn-ea"/>
                <a:cs typeface="+mn-cs"/>
                <a:hlinkClick r:id="rId5"/>
              </a:rPr>
              <a:t>WAN</a:t>
            </a:r>
            <a:r>
              <a:rPr lang="en-US" sz="1200" b="0" i="0" kern="1200" dirty="0">
                <a:solidFill>
                  <a:schemeClr val="tx1"/>
                </a:solidFill>
                <a:effectLst/>
                <a:latin typeface="+mn-lt"/>
                <a:ea typeface="+mn-ea"/>
                <a:cs typeface="+mn-cs"/>
              </a:rPr>
              <a:t> links.</a:t>
            </a:r>
          </a:p>
          <a:p>
            <a:r>
              <a:rPr lang="en-US" sz="1200" b="0" i="0" kern="1200" dirty="0">
                <a:solidFill>
                  <a:schemeClr val="tx1"/>
                </a:solidFill>
                <a:effectLst/>
                <a:latin typeface="+mn-lt"/>
                <a:ea typeface="+mn-ea"/>
                <a:cs typeface="+mn-cs"/>
              </a:rPr>
              <a:t>The size of MTU may vary greatly between different links (e.g. typically from 128 B up to 10 kB).</a:t>
            </a:r>
            <a:r>
              <a:rPr lang="en-US" sz="1200" b="0" i="0" u="none" strike="noStrike" kern="1200" dirty="0">
                <a:solidFill>
                  <a:schemeClr val="tx1"/>
                </a:solidFill>
                <a:effectLst/>
                <a:latin typeface="+mn-lt"/>
                <a:ea typeface="+mn-ea"/>
                <a:cs typeface="+mn-cs"/>
              </a:rPr>
              <a:t>The prevalent Path </a:t>
            </a:r>
            <a:r>
              <a:rPr lang="en-US" sz="1200" b="1" i="0" u="none" strike="noStrike" kern="1200" dirty="0">
                <a:solidFill>
                  <a:schemeClr val="tx1"/>
                </a:solidFill>
                <a:effectLst/>
                <a:latin typeface="+mn-lt"/>
                <a:ea typeface="+mn-ea"/>
                <a:cs typeface="+mn-cs"/>
              </a:rPr>
              <a:t>MTU on the Internet is now 1500 bytes, the Ethernet MTU</a:t>
            </a:r>
            <a:r>
              <a:rPr lang="en-US" sz="1200" b="0" i="0" u="none" strike="noStrike" kern="1200" dirty="0">
                <a:solidFill>
                  <a:schemeClr val="tx1"/>
                </a:solidFill>
                <a:effectLst/>
                <a:latin typeface="+mn-lt"/>
                <a:ea typeface="+mn-ea"/>
                <a:cs typeface="+mn-cs"/>
              </a:rPr>
              <a:t>. There are some initiatives to support larger MTUs in networks (e.g. 8 KB), in particular on research networks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MTU-(https://www.ibm.com/docs/en/zos/2.3.0?topic=internetworking-maximum-transmission-unit-mtu) </a:t>
            </a:r>
            <a:r>
              <a:rPr lang="en-US" sz="1200" b="0" i="0" kern="1200" dirty="0">
                <a:solidFill>
                  <a:schemeClr val="tx1"/>
                </a:solidFill>
                <a:effectLst/>
                <a:latin typeface="+mn-lt"/>
                <a:ea typeface="+mn-ea"/>
                <a:cs typeface="+mn-cs"/>
              </a:rPr>
              <a:t>Different physical networks have different maximum frame sizes. Within the different frames, there is a maximum size for the data field. This value is called the </a:t>
            </a:r>
            <a:r>
              <a:rPr lang="en-US" sz="1200" b="0" i="1" kern="1200" dirty="0">
                <a:solidFill>
                  <a:schemeClr val="tx1"/>
                </a:solidFill>
                <a:effectLst/>
                <a:latin typeface="+mn-lt"/>
                <a:ea typeface="+mn-ea"/>
                <a:cs typeface="+mn-cs"/>
              </a:rPr>
              <a:t>maximum transmission unit</a:t>
            </a:r>
            <a:r>
              <a:rPr lang="en-US" sz="1200" b="0" i="0" kern="1200" dirty="0">
                <a:solidFill>
                  <a:schemeClr val="tx1"/>
                </a:solidFill>
                <a:effectLst/>
                <a:latin typeface="+mn-lt"/>
                <a:ea typeface="+mn-ea"/>
                <a:cs typeface="+mn-cs"/>
              </a:rPr>
              <a:t> (MTU), or maximum packet size in TCP/IP terms.</a:t>
            </a:r>
            <a:endParaRPr lang="en-US" dirty="0"/>
          </a:p>
          <a:p>
            <a:r>
              <a:rPr lang="en-US" dirty="0"/>
              <a:t>In </a:t>
            </a:r>
            <a:r>
              <a:rPr lang="en-US" dirty="0">
                <a:hlinkClick r:id="rId6"/>
              </a:rPr>
              <a:t>networking</a:t>
            </a:r>
            <a:r>
              <a:rPr lang="en-US" dirty="0"/>
              <a:t>, maximum transmission unit (MTU) is a measurement representing the largest data packet that a network-connected device will accept. Imagine it as being like a height limit for freeway underpasses or tunnels: Cars and trucks that exceed the height limit cannot fit through, just as packets that exceed the MTU of a network cannot pass through that network.</a:t>
            </a:r>
          </a:p>
          <a:p>
            <a:r>
              <a:rPr lang="en-US" dirty="0"/>
              <a:t>The data packets that exceed MTU are broken up into smaller pieces so that they can fit through. This process is called fragmentation. Fragmented packets are reassembled once they reach their destination.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olidFill>
                  <a:srgbClr val="002060"/>
                </a:solidFill>
                <a:latin typeface="Berlin Sans FB" panose="020E0602020502020306" pitchFamily="34" charset="0"/>
              </a:rPr>
              <a:t>The network layer at the source computer provides </a:t>
            </a:r>
            <a:r>
              <a:rPr lang="en-US" sz="1200" b="1" dirty="0">
                <a:solidFill>
                  <a:srgbClr val="C00000"/>
                </a:solidFill>
                <a:latin typeface="Berlin Sans FB" panose="020E0602020502020306" pitchFamily="34" charset="0"/>
              </a:rPr>
              <a:t>4 services</a:t>
            </a:r>
            <a:r>
              <a:rPr lang="en-US" sz="1200" b="1" dirty="0">
                <a:solidFill>
                  <a:srgbClr val="002060"/>
                </a:solidFill>
                <a:latin typeface="Berlin Sans FB" panose="020E0602020502020306" pitchFamily="34" charset="0"/>
              </a:rPr>
              <a:t>:</a:t>
            </a:r>
            <a:endParaRPr lang="en-US" b="1" dirty="0"/>
          </a:p>
          <a:p>
            <a:r>
              <a:rPr lang="en-US" sz="1200" b="1" i="1" u="none" strike="noStrike" kern="1200" baseline="0" dirty="0">
                <a:solidFill>
                  <a:schemeClr val="tx1"/>
                </a:solidFill>
                <a:latin typeface="+mn-lt"/>
                <a:ea typeface="+mn-ea"/>
                <a:cs typeface="+mn-cs"/>
              </a:rPr>
              <a:t>Packetizing</a:t>
            </a:r>
          </a:p>
          <a:p>
            <a:r>
              <a:rPr lang="en-US" sz="1200" b="0" i="0" u="none" strike="noStrike" kern="1200" baseline="0" dirty="0">
                <a:solidFill>
                  <a:schemeClr val="tx1"/>
                </a:solidFill>
                <a:latin typeface="+mn-lt"/>
                <a:ea typeface="+mn-ea"/>
                <a:cs typeface="+mn-cs"/>
              </a:rPr>
              <a:t>The first duty of the network layer is to encapsulate the data coming from the upper layer in a datagram. This is done by adding a header to the data that contains the logical source and destination address of the packet, information about fragmentation, the protocol ID of the protocol that has requested the service, the data length, and possibly some options. The network layer also includes a checksum that is calculated only over the datagram header.</a:t>
            </a:r>
          </a:p>
          <a:p>
            <a:r>
              <a:rPr lang="en-US" sz="1200" b="1" i="1" u="none" strike="noStrike" kern="1200" baseline="0" dirty="0">
                <a:solidFill>
                  <a:schemeClr val="tx1"/>
                </a:solidFill>
                <a:latin typeface="+mn-lt"/>
                <a:ea typeface="+mn-ea"/>
                <a:cs typeface="+mn-cs"/>
              </a:rPr>
              <a:t>Finding Logical Address of Next Hop</a:t>
            </a:r>
          </a:p>
          <a:p>
            <a:r>
              <a:rPr lang="en-US" sz="1200" b="0" i="0" u="none" strike="noStrike" kern="1200" baseline="0" dirty="0">
                <a:solidFill>
                  <a:schemeClr val="tx1"/>
                </a:solidFill>
                <a:latin typeface="+mn-lt"/>
                <a:ea typeface="+mn-ea"/>
                <a:cs typeface="+mn-cs"/>
              </a:rPr>
              <a:t>The prepared datagram contains the source and destination addresses of the packet. The datagram, as we saw before, may have to pass through many networks to reach its final destination. If the destination computer is not connected to the same network as the source, the datagram should be delivered to the next router. The source and destination address in the datagram does not tell anything about the logical address of the next hop. The network layer at the source computer needs to consult a routing table to find the logical address of the next hop.</a:t>
            </a:r>
          </a:p>
          <a:p>
            <a:r>
              <a:rPr lang="en-US" sz="1200" b="1" i="1" u="none" strike="noStrike" kern="1200" baseline="0" dirty="0">
                <a:solidFill>
                  <a:schemeClr val="tx1"/>
                </a:solidFill>
                <a:latin typeface="+mn-lt"/>
                <a:ea typeface="+mn-ea"/>
                <a:cs typeface="+mn-cs"/>
              </a:rPr>
              <a:t>Finding MAC Address of Next Hop</a:t>
            </a:r>
          </a:p>
          <a:p>
            <a:r>
              <a:rPr lang="en-US" sz="1200" b="0" i="0" u="none" strike="noStrike" kern="1200" baseline="0" dirty="0">
                <a:solidFill>
                  <a:schemeClr val="tx1"/>
                </a:solidFill>
                <a:latin typeface="+mn-lt"/>
                <a:ea typeface="+mn-ea"/>
                <a:cs typeface="+mn-cs"/>
              </a:rPr>
              <a:t>The network layer does not actually deliver the datagram to the next hop; it is the duty of the data link layer to do the delivery. The data link layer needs the MAC address of</a:t>
            </a:r>
          </a:p>
          <a:p>
            <a:r>
              <a:rPr lang="en-US" sz="1200" b="0" i="0" u="none" strike="noStrike" kern="1200" baseline="0" dirty="0">
                <a:solidFill>
                  <a:schemeClr val="tx1"/>
                </a:solidFill>
                <a:latin typeface="+mn-lt"/>
                <a:ea typeface="+mn-ea"/>
                <a:cs typeface="+mn-cs"/>
              </a:rPr>
              <a:t>the next hop to do the delivery. To find the MAC address of the next hop, the network layer could use another table to map the next-hop logical address to the MAC address. However, for the reason we discuss in Chapter 8, this task has been assigned to another auxiliary protocol called Address Resolution Protocol (ARP) that finds the MAC address of the next hop given the logical address.</a:t>
            </a:r>
          </a:p>
          <a:p>
            <a:r>
              <a:rPr lang="en-US" sz="1200" b="1" i="1" u="none" strike="noStrike" kern="1200" baseline="0" dirty="0">
                <a:solidFill>
                  <a:schemeClr val="tx1"/>
                </a:solidFill>
                <a:latin typeface="+mn-lt"/>
                <a:ea typeface="+mn-ea"/>
                <a:cs typeface="+mn-cs"/>
              </a:rPr>
              <a:t>Fragmentation</a:t>
            </a:r>
          </a:p>
          <a:p>
            <a:r>
              <a:rPr lang="en-US" sz="1200" b="0" i="0" u="none" strike="noStrike" kern="1200" baseline="0" dirty="0">
                <a:solidFill>
                  <a:schemeClr val="tx1"/>
                </a:solidFill>
                <a:latin typeface="+mn-lt"/>
                <a:ea typeface="+mn-ea"/>
                <a:cs typeface="+mn-cs"/>
              </a:rPr>
              <a:t>The datagram at this step may not be ready to be passed to the data link layer. As we saw in Chapter 3, most LANs and WANs have a limit on the size of the data to be carried in a frame (MTU). The datagram prepared at the network layer, may be larger than that limit. The datagram needs to be fragmented to smaller units before being passed to the data link layer. Fragmentation needs to preserve the information at the header of the datagram. In other words, although the data can be fragmented, the header needs to be repeated. In addition, some more information needs to be added to the header to define the position of the fragment in the whole datagram.</a:t>
            </a:r>
          </a:p>
          <a:p>
            <a:endParaRPr lang="en-US" sz="1200" b="0" i="0" u="none" strike="noStrike" kern="1200" baseline="0" dirty="0">
              <a:solidFill>
                <a:schemeClr val="tx1"/>
              </a:solidFill>
              <a:latin typeface="+mn-lt"/>
              <a:ea typeface="+mn-ea"/>
              <a:cs typeface="+mn-cs"/>
            </a:endParaRPr>
          </a:p>
          <a:p>
            <a:r>
              <a:rPr lang="en-US" sz="1200" b="1" i="0" kern="1200" dirty="0">
                <a:solidFill>
                  <a:schemeClr val="tx1"/>
                </a:solidFill>
                <a:effectLst/>
                <a:latin typeface="+mn-lt"/>
                <a:ea typeface="+mn-ea"/>
                <a:cs typeface="+mn-cs"/>
              </a:rPr>
              <a:t>https://erg.abdn.ac.uk/users/gorry/course/inet-pages/mtu.html</a:t>
            </a:r>
          </a:p>
          <a:p>
            <a:r>
              <a:rPr lang="en-US" sz="1200" b="1" i="0" kern="1200" dirty="0">
                <a:solidFill>
                  <a:schemeClr val="tx1"/>
                </a:solidFill>
                <a:effectLst/>
                <a:latin typeface="+mn-lt"/>
                <a:ea typeface="+mn-ea"/>
                <a:cs typeface="+mn-cs"/>
              </a:rPr>
              <a:t>Example calculation of the segmentation performed by IP Routers</a:t>
            </a:r>
          </a:p>
          <a:p>
            <a:r>
              <a:rPr lang="en-US" sz="1200" b="0" i="1" kern="1200" dirty="0">
                <a:solidFill>
                  <a:schemeClr val="tx1"/>
                </a:solidFill>
                <a:effectLst/>
                <a:latin typeface="+mn-lt"/>
                <a:ea typeface="+mn-ea"/>
                <a:cs typeface="+mn-cs"/>
              </a:rPr>
              <a:t>"Calculate the number of fragments which are sent when an IP datagram with payload of 3000 bytes is sent from a computer on a network A via two routers to a destination computer C. The MTU if network A is 4000 B. The MTU of network B is 508 B and for network C the MTU is 1500 B. Ensure that your answer specifies the number and size the of the IP datagrams sent on each of the LANs."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On First LAN</a:t>
            </a:r>
            <a:endParaRPr lang="en-US" sz="1200" b="0" i="0" kern="1200" dirty="0">
              <a:solidFill>
                <a:schemeClr val="tx1"/>
              </a:solidFill>
              <a:effectLst/>
              <a:latin typeface="+mn-lt"/>
              <a:ea typeface="+mn-ea"/>
              <a:cs typeface="+mn-cs"/>
            </a:endParaRPr>
          </a:p>
          <a:p>
            <a:r>
              <a:rPr lang="en-US" dirty="0"/>
              <a:t>Total size of initial PDU = 3000 + 20 B (PCI) = 3020 B.</a:t>
            </a:r>
          </a:p>
          <a:p>
            <a:r>
              <a:rPr lang="en-US" dirty="0"/>
              <a:t>Network A: MTU 4000 B &gt; 3020 B - therefore one packet is sent.</a:t>
            </a:r>
          </a:p>
          <a:p>
            <a:r>
              <a:rPr lang="en-US" dirty="0"/>
              <a:t>(packet sent with offset=0, more=FALSE)</a:t>
            </a:r>
          </a:p>
          <a:p>
            <a:r>
              <a:rPr lang="en-US" sz="1200" b="1" i="0" kern="1200" dirty="0">
                <a:solidFill>
                  <a:schemeClr val="tx1"/>
                </a:solidFill>
                <a:effectLst/>
                <a:latin typeface="+mn-lt"/>
                <a:ea typeface="+mn-ea"/>
                <a:cs typeface="+mn-cs"/>
              </a:rPr>
              <a:t>On Second LAN</a:t>
            </a:r>
            <a:endParaRPr lang="en-US" sz="1200" b="0" i="0" kern="1200" dirty="0">
              <a:solidFill>
                <a:schemeClr val="tx1"/>
              </a:solidFill>
              <a:effectLst/>
              <a:latin typeface="+mn-lt"/>
              <a:ea typeface="+mn-ea"/>
              <a:cs typeface="+mn-cs"/>
            </a:endParaRPr>
          </a:p>
          <a:p>
            <a:r>
              <a:rPr lang="en-US" dirty="0"/>
              <a:t>Network B: MTU 508 B &lt; 3020 B - therefore fragmentation is required.</a:t>
            </a:r>
          </a:p>
          <a:p>
            <a:r>
              <a:rPr lang="en-US" dirty="0"/>
              <a:t>IP fragment payload size = 508- 20 B = 488 B. (Note this is aligned to an </a:t>
            </a:r>
            <a:r>
              <a:rPr lang="en-US" dirty="0">
                <a:hlinkClick r:id="rId7"/>
              </a:rPr>
              <a:t>8-byte boundary</a:t>
            </a:r>
            <a:r>
              <a:rPr lang="en-US" dirty="0"/>
              <a:t>)</a:t>
            </a:r>
          </a:p>
          <a:p>
            <a:r>
              <a:rPr lang="en-US" dirty="0"/>
              <a:t>Total number of packets sent via network B = round(3000/488) = 7 packets.</a:t>
            </a:r>
          </a:p>
          <a:p>
            <a:r>
              <a:rPr lang="en-US" dirty="0"/>
              <a:t>First six packets of size 508 B, each with 488B of IP packet payload</a:t>
            </a:r>
          </a:p>
          <a:p>
            <a:r>
              <a:rPr lang="en-US" dirty="0"/>
              <a:t>The last packet has 48 B of data, and therefore of size 20 B + 72 B=92 B.</a:t>
            </a:r>
          </a:p>
          <a:p>
            <a:r>
              <a:rPr lang="en-US" dirty="0"/>
              <a:t>(all packets except first sent with offset&gt;0,)</a:t>
            </a:r>
          </a:p>
          <a:p>
            <a:r>
              <a:rPr lang="en-US" dirty="0"/>
              <a:t>(packets 1-6 have more=TRUE, last packet has more=FALSE)</a:t>
            </a:r>
          </a:p>
          <a:p>
            <a:r>
              <a:rPr lang="en-US" dirty="0"/>
              <a:t>(This last fragment does not need to have a length that is </a:t>
            </a:r>
            <a:r>
              <a:rPr lang="en-US" dirty="0">
                <a:hlinkClick r:id="rId7"/>
              </a:rPr>
              <a:t>divisible by 8</a:t>
            </a:r>
            <a:r>
              <a:rPr lang="en-US" dirty="0"/>
              <a:t>).</a:t>
            </a:r>
          </a:p>
          <a:p>
            <a:r>
              <a:rPr lang="en-US" sz="1200" b="1" i="0" kern="1200" dirty="0">
                <a:solidFill>
                  <a:schemeClr val="tx1"/>
                </a:solidFill>
                <a:effectLst/>
                <a:latin typeface="+mn-lt"/>
                <a:ea typeface="+mn-ea"/>
                <a:cs typeface="+mn-cs"/>
              </a:rPr>
              <a:t>On Final LAN</a:t>
            </a:r>
            <a:endParaRPr lang="en-US" sz="1200" b="0" i="0" kern="1200" dirty="0">
              <a:solidFill>
                <a:schemeClr val="tx1"/>
              </a:solidFill>
              <a:effectLst/>
              <a:latin typeface="+mn-lt"/>
              <a:ea typeface="+mn-ea"/>
              <a:cs typeface="+mn-cs"/>
            </a:endParaRPr>
          </a:p>
          <a:p>
            <a:r>
              <a:rPr lang="en-US" dirty="0"/>
              <a:t>Fragments are not reassembled by a router - i.e. at router C.</a:t>
            </a:r>
          </a:p>
          <a:p>
            <a:r>
              <a:rPr lang="en-US" dirty="0"/>
              <a:t>Router C therefore receives 7 packets, 6 of size 508 B, 1 of size 92 B.</a:t>
            </a:r>
          </a:p>
          <a:p>
            <a:r>
              <a:rPr lang="en-US" dirty="0"/>
              <a:t>Network C: MTU 1500 B &gt; 508 B - No further fragmentation is therefore needed.</a:t>
            </a:r>
          </a:p>
          <a:p>
            <a:r>
              <a:rPr lang="en-US" dirty="0"/>
              <a:t>i.e. There are 7 packets, as in network C, 6 of size 508 B and one of size 92 B.</a:t>
            </a:r>
          </a:p>
          <a:p>
            <a:endParaRPr lang="en-IN" dirty="0"/>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23</a:t>
            </a:fld>
            <a:endParaRPr lang="en-US"/>
          </a:p>
        </p:txBody>
      </p:sp>
    </p:spTree>
    <p:extLst>
      <p:ext uri="{BB962C8B-B14F-4D97-AF65-F5344CB8AC3E}">
        <p14:creationId xmlns:p14="http://schemas.microsoft.com/office/powerpoint/2010/main" val="27212779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https://erg.abdn.ac.uk/users/gorry/course/inet-pages/mtu.html</a:t>
            </a:r>
          </a:p>
          <a:p>
            <a:r>
              <a:rPr lang="en-US" sz="1200" b="1" i="0" kern="1200" dirty="0">
                <a:solidFill>
                  <a:schemeClr val="tx1"/>
                </a:solidFill>
                <a:effectLst/>
                <a:latin typeface="+mn-lt"/>
                <a:ea typeface="+mn-ea"/>
                <a:cs typeface="+mn-cs"/>
              </a:rPr>
              <a:t>Example calculation of the segmentation performed by IP Routers</a:t>
            </a:r>
          </a:p>
          <a:p>
            <a:r>
              <a:rPr lang="en-US" sz="1200" b="0" i="1" kern="1200" dirty="0">
                <a:solidFill>
                  <a:schemeClr val="tx1"/>
                </a:solidFill>
                <a:effectLst/>
                <a:latin typeface="+mn-lt"/>
                <a:ea typeface="+mn-ea"/>
                <a:cs typeface="+mn-cs"/>
              </a:rPr>
              <a:t>"Calculate the number of fragments which are sent when an IP datagram with payload of 3000 bytes is sent from a computer on a network A via two routers to a destination computer C. The MTU if network A is 4000 B. The MTU of network B is 508 B and for network C the MTU is 1500 B. Ensure that your answer specifies the number and size the of the IP datagrams sent on each of the LANs."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On First LAN</a:t>
            </a:r>
            <a:endParaRPr lang="en-US" sz="1200" b="0" i="0" kern="1200" dirty="0">
              <a:solidFill>
                <a:schemeClr val="tx1"/>
              </a:solidFill>
              <a:effectLst/>
              <a:latin typeface="+mn-lt"/>
              <a:ea typeface="+mn-ea"/>
              <a:cs typeface="+mn-cs"/>
            </a:endParaRPr>
          </a:p>
          <a:p>
            <a:r>
              <a:rPr lang="en-US" dirty="0"/>
              <a:t>Total size of initial PDU = 3000 + 20 B (PCI) = 3020 B.</a:t>
            </a:r>
          </a:p>
          <a:p>
            <a:r>
              <a:rPr lang="en-US" dirty="0"/>
              <a:t>Network A: MTU 4000 B &gt; 3020 B - therefore one packet is sent.</a:t>
            </a:r>
          </a:p>
          <a:p>
            <a:r>
              <a:rPr lang="en-US" dirty="0"/>
              <a:t>(packet sent with offset=0, more=FALSE)</a:t>
            </a:r>
          </a:p>
          <a:p>
            <a:r>
              <a:rPr lang="en-US" sz="1200" b="1" i="0" kern="1200" dirty="0">
                <a:solidFill>
                  <a:schemeClr val="tx1"/>
                </a:solidFill>
                <a:effectLst/>
                <a:latin typeface="+mn-lt"/>
                <a:ea typeface="+mn-ea"/>
                <a:cs typeface="+mn-cs"/>
              </a:rPr>
              <a:t>On Second LAN</a:t>
            </a:r>
            <a:endParaRPr lang="en-US" sz="1200" b="0" i="0" kern="1200" dirty="0">
              <a:solidFill>
                <a:schemeClr val="tx1"/>
              </a:solidFill>
              <a:effectLst/>
              <a:latin typeface="+mn-lt"/>
              <a:ea typeface="+mn-ea"/>
              <a:cs typeface="+mn-cs"/>
            </a:endParaRPr>
          </a:p>
          <a:p>
            <a:r>
              <a:rPr lang="en-US" dirty="0"/>
              <a:t>Network B: MTU 508 B &lt; 3020 B - therefore fragmentation is required.</a:t>
            </a:r>
          </a:p>
          <a:p>
            <a:r>
              <a:rPr lang="en-US" dirty="0"/>
              <a:t>IP fragment payload size = 508- 20 B = 488 B. (Note this is aligned to an </a:t>
            </a:r>
            <a:r>
              <a:rPr lang="en-US" dirty="0">
                <a:hlinkClick r:id="rId3"/>
              </a:rPr>
              <a:t>8-byte boundary</a:t>
            </a:r>
            <a:r>
              <a:rPr lang="en-US" dirty="0"/>
              <a:t>)</a:t>
            </a:r>
          </a:p>
          <a:p>
            <a:r>
              <a:rPr lang="en-US" dirty="0"/>
              <a:t>Total number of packets sent via network B = round(3000/488) = 7 packets.</a:t>
            </a:r>
          </a:p>
          <a:p>
            <a:r>
              <a:rPr lang="en-US" dirty="0"/>
              <a:t>First six packets of size 508 B, each with 488B of IP packet payload</a:t>
            </a:r>
          </a:p>
          <a:p>
            <a:r>
              <a:rPr lang="en-US" dirty="0"/>
              <a:t>The last packet has 48 B of data, and therefore of size 20 B + 72 B=92 B.</a:t>
            </a:r>
          </a:p>
          <a:p>
            <a:r>
              <a:rPr lang="en-US" dirty="0"/>
              <a:t>(all packets except first sent with offset&gt;0,)</a:t>
            </a:r>
          </a:p>
          <a:p>
            <a:r>
              <a:rPr lang="en-US" dirty="0"/>
              <a:t>(packets 1-6 have more=TRUE, last packet has more=FALSE)</a:t>
            </a:r>
          </a:p>
          <a:p>
            <a:r>
              <a:rPr lang="en-US" dirty="0"/>
              <a:t>(This last fragment does not need to have a length that is </a:t>
            </a:r>
            <a:r>
              <a:rPr lang="en-US" dirty="0">
                <a:hlinkClick r:id="rId3"/>
              </a:rPr>
              <a:t>divisible by 8</a:t>
            </a:r>
            <a:r>
              <a:rPr lang="en-US" dirty="0"/>
              <a:t>).</a:t>
            </a:r>
          </a:p>
          <a:p>
            <a:r>
              <a:rPr lang="en-US" sz="1200" b="1" i="0" kern="1200" dirty="0">
                <a:solidFill>
                  <a:schemeClr val="tx1"/>
                </a:solidFill>
                <a:effectLst/>
                <a:latin typeface="+mn-lt"/>
                <a:ea typeface="+mn-ea"/>
                <a:cs typeface="+mn-cs"/>
              </a:rPr>
              <a:t>On Final LAN</a:t>
            </a:r>
            <a:endParaRPr lang="en-US" sz="1200" b="0" i="0" kern="1200" dirty="0">
              <a:solidFill>
                <a:schemeClr val="tx1"/>
              </a:solidFill>
              <a:effectLst/>
              <a:latin typeface="+mn-lt"/>
              <a:ea typeface="+mn-ea"/>
              <a:cs typeface="+mn-cs"/>
            </a:endParaRPr>
          </a:p>
          <a:p>
            <a:r>
              <a:rPr lang="en-US" dirty="0"/>
              <a:t>Fragments are not reassembled by a router - i.e. at router C.</a:t>
            </a:r>
          </a:p>
          <a:p>
            <a:r>
              <a:rPr lang="en-US" dirty="0"/>
              <a:t>Router C therefore receives 7 packets, 6 of size 508 B, 1 of size 92 B.</a:t>
            </a:r>
          </a:p>
          <a:p>
            <a:r>
              <a:rPr lang="en-US" dirty="0"/>
              <a:t>Network C: MTU 1500 B &gt; 508 B - No further fragmentation is therefore needed.</a:t>
            </a:r>
          </a:p>
          <a:p>
            <a:r>
              <a:rPr lang="en-US" dirty="0"/>
              <a:t>i.e. There are 7 packets, as in network C, 6 of size 508 B and one of size 92 B.</a:t>
            </a:r>
          </a:p>
          <a:p>
            <a:endParaRPr lang="en-IN" dirty="0"/>
          </a:p>
        </p:txBody>
      </p:sp>
      <p:sp>
        <p:nvSpPr>
          <p:cNvPr id="4" name="Slide Number Placeholder 3"/>
          <p:cNvSpPr>
            <a:spLocks noGrp="1"/>
          </p:cNvSpPr>
          <p:nvPr>
            <p:ph type="sldNum" sz="quarter" idx="5"/>
          </p:nvPr>
        </p:nvSpPr>
        <p:spPr/>
        <p:txBody>
          <a:bodyPr/>
          <a:lstStyle/>
          <a:p>
            <a:fld id="{32AC4F16-D62F-4FF2-9F86-8E7286B506B8}" type="slidenum">
              <a:rPr lang="en-US" smtClean="0"/>
              <a:t>24</a:t>
            </a:fld>
            <a:endParaRPr lang="en-US"/>
          </a:p>
        </p:txBody>
      </p:sp>
    </p:spTree>
    <p:extLst>
      <p:ext uri="{BB962C8B-B14F-4D97-AF65-F5344CB8AC3E}">
        <p14:creationId xmlns:p14="http://schemas.microsoft.com/office/powerpoint/2010/main" val="15099275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mn-lt"/>
                <a:ea typeface="+mn-ea"/>
                <a:cs typeface="+mn-cs"/>
              </a:rPr>
              <a:t>A router </a:t>
            </a:r>
            <a:r>
              <a:rPr lang="en-US" sz="1200" b="0" i="0" u="none" strike="noStrike" kern="1200" baseline="0" dirty="0">
                <a:solidFill>
                  <a:schemeClr val="tx1"/>
                </a:solidFill>
                <a:latin typeface="+mn-lt"/>
                <a:ea typeface="+mn-ea"/>
                <a:cs typeface="+mn-cs"/>
              </a:rPr>
              <a:t>is involved with two interfaces with respect to a single datagram: the incoming interface and the outgoing interface. The network layer</a:t>
            </a:r>
          </a:p>
          <a:p>
            <a:r>
              <a:rPr lang="en-US" sz="1200" b="0" i="0" u="none" strike="noStrike" kern="1200" baseline="0" dirty="0">
                <a:solidFill>
                  <a:schemeClr val="tx1"/>
                </a:solidFill>
                <a:latin typeface="+mn-lt"/>
                <a:ea typeface="+mn-ea"/>
                <a:cs typeface="+mn-cs"/>
              </a:rPr>
              <a:t>at the router, therefore, needs to interact with two data link layers: the data link of the incoming interface and the data link layer of the outgoing interface. The network layer</a:t>
            </a:r>
          </a:p>
          <a:p>
            <a:r>
              <a:rPr lang="en-US" sz="1200" b="0" i="0" u="none" strike="noStrike" kern="1200" baseline="0" dirty="0">
                <a:solidFill>
                  <a:schemeClr val="tx1"/>
                </a:solidFill>
                <a:latin typeface="+mn-lt"/>
                <a:ea typeface="+mn-ea"/>
                <a:cs typeface="+mn-cs"/>
              </a:rPr>
              <a:t>is responsible to receive a datagram from the data link layer of the incoming interface, fragment it if necessary, and deliver the fragments to the data link of the outgoing interface.  The three processes (finding next-hop logical address, finding next-hop MAC address, and fragmentation) here are the same as the last three processes mentioned for  a source. Before applying these processes, however, the router needs to check the validity of the datagram using the checksum (see Chapter 7). Validation here means that the datagram header is not corrupted and the datagram is delivered to the correct router.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Some times Router may contain higher layers too such as- </a:t>
            </a:r>
            <a:r>
              <a:rPr lang="en-US" dirty="0"/>
              <a:t>It's running a management daemon where you can login to manage the device using higher level protocols (</a:t>
            </a:r>
            <a:r>
              <a:rPr lang="en-US" b="1" dirty="0"/>
              <a:t>SSH</a:t>
            </a:r>
            <a:r>
              <a:rPr lang="en-US" dirty="0"/>
              <a:t>, </a:t>
            </a:r>
            <a:r>
              <a:rPr lang="en-US" b="1" dirty="0"/>
              <a:t>HTTPS, SNMP</a:t>
            </a:r>
            <a:r>
              <a:rPr lang="en-US" dirty="0"/>
              <a:t>, or perhaps even something like NETCONF or a REST API). </a:t>
            </a:r>
          </a:p>
          <a:p>
            <a:r>
              <a:rPr lang="en-US" dirty="0"/>
              <a:t>Devices that typically support </a:t>
            </a:r>
            <a:r>
              <a:rPr lang="en-US" b="1" dirty="0"/>
              <a:t>SNMP</a:t>
            </a:r>
            <a:r>
              <a:rPr lang="en-US" dirty="0"/>
              <a:t> include cable modems, </a:t>
            </a:r>
            <a:r>
              <a:rPr lang="en-US" b="1" dirty="0"/>
              <a:t>routers</a:t>
            </a:r>
            <a:r>
              <a:rPr lang="en-US" dirty="0"/>
              <a:t>, switches, servers, workstations, printers, and more. ... </a:t>
            </a:r>
            <a:r>
              <a:rPr lang="en-US" b="1" dirty="0"/>
              <a:t>SNMP</a:t>
            </a:r>
            <a:r>
              <a:rPr lang="en-US" dirty="0"/>
              <a:t> is a component of the Internet Protocol Suite as defined by the Internet Engineering Task Force (IETF). </a:t>
            </a:r>
          </a:p>
          <a:p>
            <a:r>
              <a:rPr lang="en-US" dirty="0"/>
              <a:t>The core of SNMP is a simple set of operations (and the information these operations gather) that gives administrators the ability to </a:t>
            </a:r>
            <a:r>
              <a:rPr lang="en-US" b="1" dirty="0"/>
              <a:t>change the state of some SNMP-based device</a:t>
            </a:r>
            <a:r>
              <a:rPr lang="en-US" dirty="0"/>
              <a:t>. For</a:t>
            </a:r>
            <a:r>
              <a:rPr lang="en-US" b="1" dirty="0"/>
              <a:t> example</a:t>
            </a:r>
            <a:r>
              <a:rPr lang="en-US" dirty="0"/>
              <a:t>, you </a:t>
            </a:r>
            <a:r>
              <a:rPr lang="en-US" b="1" dirty="0"/>
              <a:t>can use SNMP to shut down an interface on your router or check the speed </a:t>
            </a:r>
            <a:r>
              <a:rPr lang="en-US" dirty="0"/>
              <a:t>at which your Ethernet interface is operating. SNMP can even monitor the temperature on your switch and warn you when it is too high.</a:t>
            </a:r>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25</a:t>
            </a:fld>
            <a:endParaRPr lang="en-US"/>
          </a:p>
        </p:txBody>
      </p:sp>
    </p:spTree>
    <p:extLst>
      <p:ext uri="{BB962C8B-B14F-4D97-AF65-F5344CB8AC3E}">
        <p14:creationId xmlns:p14="http://schemas.microsoft.com/office/powerpoint/2010/main" val="28857633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32AC4F16-D62F-4FF2-9F86-8E7286B506B8}" type="slidenum">
              <a:rPr lang="en-US" smtClean="0"/>
              <a:t>26</a:t>
            </a:fld>
            <a:endParaRPr lang="en-US"/>
          </a:p>
        </p:txBody>
      </p:sp>
    </p:spTree>
    <p:extLst>
      <p:ext uri="{BB962C8B-B14F-4D97-AF65-F5344CB8AC3E}">
        <p14:creationId xmlns:p14="http://schemas.microsoft.com/office/powerpoint/2010/main" val="16320219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a:t>
            </a:r>
            <a:r>
              <a:rPr lang="en-US" sz="1200" b="1" i="0" u="none" strike="noStrike" kern="1200" baseline="0" dirty="0">
                <a:solidFill>
                  <a:schemeClr val="tx1"/>
                </a:solidFill>
                <a:latin typeface="+mn-lt"/>
                <a:ea typeface="+mn-ea"/>
                <a:cs typeface="+mn-cs"/>
              </a:rPr>
              <a:t>destination computer </a:t>
            </a:r>
            <a:r>
              <a:rPr lang="en-US" sz="1200" b="0" i="0" u="none" strike="noStrike" kern="1200" baseline="0" dirty="0">
                <a:solidFill>
                  <a:schemeClr val="tx1"/>
                </a:solidFill>
                <a:latin typeface="+mn-lt"/>
                <a:ea typeface="+mn-ea"/>
                <a:cs typeface="+mn-cs"/>
              </a:rPr>
              <a:t>needs to assemble the fragments before delivering the data to the destination. After validating each datagram, the data is extracted from</a:t>
            </a:r>
          </a:p>
          <a:p>
            <a:r>
              <a:rPr lang="en-US" sz="1200" b="0" i="0" u="none" strike="noStrike" kern="1200" baseline="0" dirty="0">
                <a:solidFill>
                  <a:schemeClr val="tx1"/>
                </a:solidFill>
                <a:latin typeface="+mn-lt"/>
                <a:ea typeface="+mn-ea"/>
                <a:cs typeface="+mn-cs"/>
              </a:rPr>
              <a:t>each fragment and stored. When all fragments have arrived, the data are reassembled and delivered to the upper layer. The network layer also sets a reassembly timer. If the</a:t>
            </a:r>
          </a:p>
          <a:p>
            <a:r>
              <a:rPr lang="en-US" sz="1200" b="0" i="0" u="none" strike="noStrike" kern="1200" baseline="0" dirty="0">
                <a:solidFill>
                  <a:schemeClr val="tx1"/>
                </a:solidFill>
                <a:latin typeface="+mn-lt"/>
                <a:ea typeface="+mn-ea"/>
                <a:cs typeface="+mn-cs"/>
              </a:rPr>
              <a:t>timer is expired, all data fragments are destroyed and an error message is sent that all the fragmented datagram need to be resent. </a:t>
            </a:r>
          </a:p>
          <a:p>
            <a:endParaRPr lang="en-US" sz="1200" b="1"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When the final destination does not receive all of the fragments in a set time, it discards the received fragments and sends a time-exceeded ICMP message to the original source. </a:t>
            </a:r>
          </a:p>
          <a:p>
            <a:endParaRPr lang="en-US" sz="1200" b="1" i="0" u="none" strike="noStrike" kern="1200" baseline="0" dirty="0">
              <a:solidFill>
                <a:schemeClr val="tx1"/>
              </a:solidFill>
              <a:latin typeface="+mn-lt"/>
              <a:ea typeface="+mn-ea"/>
              <a:cs typeface="+mn-cs"/>
            </a:endParaRPr>
          </a:p>
          <a:p>
            <a:endParaRPr lang="en-US" sz="1200" b="1" i="0" u="none" strike="noStrike" kern="1200" baseline="0" dirty="0">
              <a:solidFill>
                <a:schemeClr val="tx1"/>
              </a:solidFill>
              <a:latin typeface="+mn-lt"/>
              <a:ea typeface="+mn-ea"/>
              <a:cs typeface="+mn-cs"/>
            </a:endParaRPr>
          </a:p>
          <a:p>
            <a:r>
              <a:rPr lang="en-US" sz="1200" b="1" i="0" kern="1200" dirty="0">
                <a:solidFill>
                  <a:schemeClr val="tx1"/>
                </a:solidFill>
                <a:effectLst/>
                <a:latin typeface="+mn-lt"/>
                <a:ea typeface="+mn-ea"/>
                <a:cs typeface="+mn-cs"/>
              </a:rPr>
              <a:t>https://erg.abdn.ac.uk/users/gorry/course/inet-pages/mtu.html</a:t>
            </a:r>
          </a:p>
          <a:p>
            <a:r>
              <a:rPr lang="en-US" sz="1200" b="1" i="0" kern="1200" dirty="0">
                <a:solidFill>
                  <a:schemeClr val="tx1"/>
                </a:solidFill>
                <a:effectLst/>
                <a:latin typeface="+mn-lt"/>
                <a:ea typeface="+mn-ea"/>
                <a:cs typeface="+mn-cs"/>
              </a:rPr>
              <a:t>Example calculation of the segmentation performed by IP Routers</a:t>
            </a:r>
          </a:p>
          <a:p>
            <a:r>
              <a:rPr lang="en-US" sz="1200" b="0" i="1" kern="1200" dirty="0">
                <a:solidFill>
                  <a:schemeClr val="tx1"/>
                </a:solidFill>
                <a:effectLst/>
                <a:latin typeface="+mn-lt"/>
                <a:ea typeface="+mn-ea"/>
                <a:cs typeface="+mn-cs"/>
              </a:rPr>
              <a:t>"Calculate the number of fragments which are sent when an IP datagram with payload of 3000 bytes is sent from a computer on a network A via two routers to a destination computer C. The MTU if network A is 4000 B. The MTU of network B is 508 B and for network C the MTU is 1500 B. Ensure that your answer specifies the number and size the of the IP datagrams sent on each of the LANs."</a:t>
            </a:r>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On First LAN</a:t>
            </a:r>
            <a:endParaRPr lang="en-US" sz="1200" b="0" i="0" kern="1200" dirty="0">
              <a:solidFill>
                <a:schemeClr val="tx1"/>
              </a:solidFill>
              <a:effectLst/>
              <a:latin typeface="+mn-lt"/>
              <a:ea typeface="+mn-ea"/>
              <a:cs typeface="+mn-cs"/>
            </a:endParaRPr>
          </a:p>
          <a:p>
            <a:r>
              <a:rPr lang="en-US" dirty="0"/>
              <a:t>Total size of initial PDU = 3000 + 20 B (PCI) = 3020 B.</a:t>
            </a:r>
          </a:p>
          <a:p>
            <a:r>
              <a:rPr lang="en-US" dirty="0"/>
              <a:t>Network A: MTU 4000 B &gt; 3020 B - therefore one packet is sent.</a:t>
            </a:r>
          </a:p>
          <a:p>
            <a:r>
              <a:rPr lang="en-US" dirty="0"/>
              <a:t>(packet sent with offset=0, more=FALSE)</a:t>
            </a:r>
          </a:p>
          <a:p>
            <a:r>
              <a:rPr lang="en-US" sz="1200" b="1" i="0" kern="1200" dirty="0">
                <a:solidFill>
                  <a:schemeClr val="tx1"/>
                </a:solidFill>
                <a:effectLst/>
                <a:latin typeface="+mn-lt"/>
                <a:ea typeface="+mn-ea"/>
                <a:cs typeface="+mn-cs"/>
              </a:rPr>
              <a:t>On Second LAN</a:t>
            </a:r>
            <a:endParaRPr lang="en-US" sz="1200" b="0" i="0" kern="1200" dirty="0">
              <a:solidFill>
                <a:schemeClr val="tx1"/>
              </a:solidFill>
              <a:effectLst/>
              <a:latin typeface="+mn-lt"/>
              <a:ea typeface="+mn-ea"/>
              <a:cs typeface="+mn-cs"/>
            </a:endParaRPr>
          </a:p>
          <a:p>
            <a:r>
              <a:rPr lang="en-US" dirty="0"/>
              <a:t>Network B: MTU 508 B &lt; 3020 B - therefore fragmentation is required.</a:t>
            </a:r>
          </a:p>
          <a:p>
            <a:r>
              <a:rPr lang="en-US" dirty="0"/>
              <a:t>IP fragment payload size = 508- 20 B = 488 B. (Note this is aligned to an </a:t>
            </a:r>
            <a:r>
              <a:rPr lang="en-US" dirty="0">
                <a:hlinkClick r:id="rId3"/>
              </a:rPr>
              <a:t>8-byte boundary</a:t>
            </a:r>
            <a:r>
              <a:rPr lang="en-US" dirty="0"/>
              <a:t>)</a:t>
            </a:r>
          </a:p>
          <a:p>
            <a:r>
              <a:rPr lang="en-US" dirty="0"/>
              <a:t>Total number of packets sent via network B = round(3000/488) = 7 packets.</a:t>
            </a:r>
          </a:p>
          <a:p>
            <a:r>
              <a:rPr lang="en-US" dirty="0"/>
              <a:t>First six packets of size 508 B, each with 488B of IP packet payload</a:t>
            </a:r>
          </a:p>
          <a:p>
            <a:r>
              <a:rPr lang="en-US" dirty="0"/>
              <a:t>The last packet has 48 B of data, and therefore of size 20 B + 72 B=92 B.</a:t>
            </a:r>
          </a:p>
          <a:p>
            <a:r>
              <a:rPr lang="en-US" dirty="0"/>
              <a:t>(all packets except first sent with offset&gt;0,)</a:t>
            </a:r>
          </a:p>
          <a:p>
            <a:r>
              <a:rPr lang="en-US" dirty="0"/>
              <a:t>(packets 1-6 have more=TRUE, last packet has more=FALSE)</a:t>
            </a:r>
          </a:p>
          <a:p>
            <a:r>
              <a:rPr lang="en-US" dirty="0"/>
              <a:t>(This last fragment does not need to have a length that is </a:t>
            </a:r>
            <a:r>
              <a:rPr lang="en-US" dirty="0">
                <a:hlinkClick r:id="rId3"/>
              </a:rPr>
              <a:t>divisible by 8</a:t>
            </a:r>
            <a:r>
              <a:rPr lang="en-US" dirty="0"/>
              <a:t>).</a:t>
            </a:r>
          </a:p>
          <a:p>
            <a:r>
              <a:rPr lang="en-US" sz="1200" b="1" i="0" kern="1200" dirty="0">
                <a:solidFill>
                  <a:schemeClr val="tx1"/>
                </a:solidFill>
                <a:effectLst/>
                <a:latin typeface="+mn-lt"/>
                <a:ea typeface="+mn-ea"/>
                <a:cs typeface="+mn-cs"/>
              </a:rPr>
              <a:t>On Final LAN</a:t>
            </a:r>
            <a:endParaRPr lang="en-US" sz="1200" b="0" i="0" kern="1200" dirty="0">
              <a:solidFill>
                <a:schemeClr val="tx1"/>
              </a:solidFill>
              <a:effectLst/>
              <a:latin typeface="+mn-lt"/>
              <a:ea typeface="+mn-ea"/>
              <a:cs typeface="+mn-cs"/>
            </a:endParaRPr>
          </a:p>
          <a:p>
            <a:r>
              <a:rPr lang="en-US" dirty="0"/>
              <a:t>Fragments are not reassembled by a router - i.e. at router C.</a:t>
            </a:r>
          </a:p>
          <a:p>
            <a:r>
              <a:rPr lang="en-US" dirty="0"/>
              <a:t>Router C therefore receives 7 packets, 6 of size 508 B, 1 of size 92 B.</a:t>
            </a:r>
          </a:p>
          <a:p>
            <a:r>
              <a:rPr lang="en-US" dirty="0"/>
              <a:t>Network C: MTU 1500 B &gt; 508 B - No further fragmentation is therefore needed.</a:t>
            </a:r>
          </a:p>
          <a:p>
            <a:r>
              <a:rPr lang="en-US" dirty="0"/>
              <a:t>i.e. There are 7 packets, as in network C, 6 of size 508 B and one of size 92 B.</a:t>
            </a:r>
          </a:p>
          <a:p>
            <a:endParaRPr lang="en-IN" dirty="0"/>
          </a:p>
          <a:p>
            <a:endParaRPr lang="en-US" sz="1200" b="1"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32AC4F16-D62F-4FF2-9F86-8E7286B506B8}" type="slidenum">
              <a:rPr lang="en-US" smtClean="0"/>
              <a:t>27</a:t>
            </a:fld>
            <a:endParaRPr lang="en-US"/>
          </a:p>
        </p:txBody>
      </p:sp>
    </p:spTree>
    <p:extLst>
      <p:ext uri="{BB962C8B-B14F-4D97-AF65-F5344CB8AC3E}">
        <p14:creationId xmlns:p14="http://schemas.microsoft.com/office/powerpoint/2010/main" val="39906884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Network</a:t>
            </a:r>
            <a:r>
              <a:rPr lang="en-US" baseline="0" dirty="0"/>
              <a:t> Layer at Destination Computer </a:t>
            </a:r>
          </a:p>
          <a:p>
            <a:r>
              <a:rPr lang="en-US" baseline="0" dirty="0"/>
              <a:t>Unique Sequence Number &amp; Fragment offset helps n rearranging</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28</a:t>
            </a:fld>
            <a:endParaRPr lang="en-US"/>
          </a:p>
        </p:txBody>
      </p:sp>
    </p:spTree>
    <p:extLst>
      <p:ext uri="{BB962C8B-B14F-4D97-AF65-F5344CB8AC3E}">
        <p14:creationId xmlns:p14="http://schemas.microsoft.com/office/powerpoint/2010/main" val="31489036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In other words, if a hop-to-hop error control</a:t>
            </a:r>
          </a:p>
          <a:p>
            <a:r>
              <a:rPr lang="en-US" sz="1200" b="0" i="0" u="none" strike="noStrike" kern="1200" baseline="0" dirty="0">
                <a:solidFill>
                  <a:schemeClr val="tx1"/>
                </a:solidFill>
                <a:latin typeface="+mn-lt"/>
                <a:ea typeface="+mn-ea"/>
                <a:cs typeface="+mn-cs"/>
              </a:rPr>
              <a:t>is already implemented at the data link layer, </a:t>
            </a:r>
            <a:r>
              <a:rPr lang="en-US" sz="1200" b="1" i="0" u="none" strike="noStrike" kern="1200" baseline="0" dirty="0">
                <a:solidFill>
                  <a:schemeClr val="tx1"/>
                </a:solidFill>
                <a:latin typeface="+mn-lt"/>
                <a:ea typeface="+mn-ea"/>
                <a:cs typeface="+mn-cs"/>
              </a:rPr>
              <a:t>why do we need error control at the network layer? </a:t>
            </a:r>
            <a:r>
              <a:rPr lang="en-US" sz="1200" b="0" i="0" u="none" strike="noStrike" kern="1200" baseline="0" dirty="0">
                <a:solidFill>
                  <a:schemeClr val="tx1"/>
                </a:solidFill>
                <a:latin typeface="+mn-lt"/>
                <a:ea typeface="+mn-ea"/>
                <a:cs typeface="+mn-cs"/>
              </a:rPr>
              <a:t>Although hop-to-hop error control(CRC,</a:t>
            </a:r>
            <a:r>
              <a:rPr lang="en-US" sz="1200" dirty="0"/>
              <a:t> Automatic Repeat Request (ARQ).</a:t>
            </a:r>
            <a:r>
              <a:rPr lang="en-US" sz="1200" dirty="0">
                <a:solidFill>
                  <a:srgbClr val="C00000"/>
                </a:solidFill>
                <a:latin typeface="Berlin Sans FB" panose="020E0602020502020306" pitchFamily="34" charset="0"/>
              </a:rPr>
              <a:t>)</a:t>
            </a:r>
            <a:r>
              <a:rPr lang="en-US" sz="1200" dirty="0">
                <a:solidFill>
                  <a:schemeClr val="accent2"/>
                </a:solidFill>
                <a:latin typeface="Berlin Sans FB" panose="020E0602020502020306" pitchFamily="34" charset="0"/>
              </a:rPr>
              <a:t> </a:t>
            </a:r>
            <a:r>
              <a:rPr lang="en-US" sz="1200" b="0" i="0" u="none" strike="noStrike" kern="1200" baseline="0" dirty="0">
                <a:solidFill>
                  <a:schemeClr val="tx1"/>
                </a:solidFill>
                <a:latin typeface="+mn-lt"/>
                <a:ea typeface="+mn-ea"/>
                <a:cs typeface="+mn-cs"/>
              </a:rPr>
              <a:t> may protect a datagram to some extent, it does not provide full protection. Figure 4.16 shows that there are some areas in the path of the datagram that some </a:t>
            </a:r>
            <a:r>
              <a:rPr lang="en-US" sz="1200" b="1" i="1" u="none" strike="noStrike" kern="1200" baseline="0" dirty="0">
                <a:solidFill>
                  <a:schemeClr val="tx1"/>
                </a:solidFill>
                <a:latin typeface="+mn-lt"/>
                <a:ea typeface="+mn-ea"/>
                <a:cs typeface="+mn-cs"/>
              </a:rPr>
              <a:t>errors may occur</a:t>
            </a:r>
            <a:r>
              <a:rPr lang="en-US" sz="1200" b="0" i="0" u="none" strike="noStrike" kern="1200" baseline="0" dirty="0">
                <a:solidFill>
                  <a:schemeClr val="tx1"/>
                </a:solidFill>
                <a:latin typeface="+mn-lt"/>
                <a:ea typeface="+mn-ea"/>
                <a:cs typeface="+mn-cs"/>
              </a:rPr>
              <a:t>, but </a:t>
            </a:r>
            <a:r>
              <a:rPr lang="en-US" sz="1200" b="1" i="0" u="none" strike="noStrike" kern="1200" baseline="0" dirty="0">
                <a:solidFill>
                  <a:schemeClr val="tx1"/>
                </a:solidFill>
                <a:latin typeface="+mn-lt"/>
                <a:ea typeface="+mn-ea"/>
                <a:cs typeface="+mn-cs"/>
              </a:rPr>
              <a:t>never checked</a:t>
            </a:r>
            <a:r>
              <a:rPr lang="en-US" sz="1200" b="0" i="0" u="none" strike="noStrike" kern="1200" baseline="0" dirty="0">
                <a:solidFill>
                  <a:schemeClr val="tx1"/>
                </a:solidFill>
                <a:latin typeface="+mn-lt"/>
                <a:ea typeface="+mn-ea"/>
                <a:cs typeface="+mn-cs"/>
              </a:rPr>
              <a:t>; the error control at the data link layer can miss any error that occurs when the datagram is being processed by the router.</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r>
              <a:rPr lang="en-US" sz="1200" b="1" i="0" u="none" strike="noStrike" kern="1200" baseline="0" dirty="0">
                <a:solidFill>
                  <a:schemeClr val="tx1"/>
                </a:solidFill>
                <a:latin typeface="+mn-lt"/>
                <a:ea typeface="+mn-ea"/>
                <a:cs typeface="+mn-cs"/>
              </a:rPr>
              <a:t>Another rationale for omitting the error checking at this layer </a:t>
            </a:r>
            <a:r>
              <a:rPr lang="en-US" sz="1200" b="0" i="0" u="none" strike="noStrike" kern="1200" baseline="0" dirty="0">
                <a:solidFill>
                  <a:schemeClr val="tx1"/>
                </a:solidFill>
                <a:latin typeface="+mn-lt"/>
                <a:ea typeface="+mn-ea"/>
                <a:cs typeface="+mn-cs"/>
              </a:rPr>
              <a:t>can be related to fragmentation. Since the data is possibly fragmented at some routers and part of the network layer may be changed because of fragmentation, if we use error control, it must be checked at each router. This makes processing very inefficient at Routers and introduce more delay.</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designers of the network layer, however, have added a checksum field for header (see Chapter 7) to the datagram to control any corruption in the header, but not the whole</a:t>
            </a:r>
          </a:p>
          <a:p>
            <a:r>
              <a:rPr lang="en-US" sz="1200" b="0" i="0" u="none" strike="noStrike" kern="1200" baseline="0" dirty="0">
                <a:solidFill>
                  <a:schemeClr val="tx1"/>
                </a:solidFill>
                <a:latin typeface="+mn-lt"/>
                <a:ea typeface="+mn-ea"/>
                <a:cs typeface="+mn-cs"/>
              </a:rPr>
              <a:t>datagram. This checksum may prevent any changes or corruptions in the header of the datagram between two hops and from end to end. For example, it prevents the delivery of the datagram to a wrong destination if the destination address has been corrupted. However, since the header may be changed in each router, the checksum needs to be calculated at the source and recalculated at each router.</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29</a:t>
            </a:fld>
            <a:endParaRPr lang="en-US"/>
          </a:p>
        </p:txBody>
      </p:sp>
    </p:spTree>
    <p:extLst>
      <p:ext uri="{BB962C8B-B14F-4D97-AF65-F5344CB8AC3E}">
        <p14:creationId xmlns:p14="http://schemas.microsoft.com/office/powerpoint/2010/main" val="648874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Connection is switched from one port to another port</a:t>
            </a:r>
          </a:p>
        </p:txBody>
      </p:sp>
      <p:sp>
        <p:nvSpPr>
          <p:cNvPr id="4" name="Slide Number Placeholder 3"/>
          <p:cNvSpPr>
            <a:spLocks noGrp="1"/>
          </p:cNvSpPr>
          <p:nvPr>
            <p:ph type="sldNum" sz="quarter" idx="5"/>
          </p:nvPr>
        </p:nvSpPr>
        <p:spPr/>
        <p:txBody>
          <a:bodyPr/>
          <a:lstStyle/>
          <a:p>
            <a:fld id="{32AC4F16-D62F-4FF2-9F86-8E7286B506B8}" type="slidenum">
              <a:rPr lang="en-US" smtClean="0"/>
              <a:t>3</a:t>
            </a:fld>
            <a:endParaRPr lang="en-US"/>
          </a:p>
        </p:txBody>
      </p:sp>
    </p:spTree>
    <p:extLst>
      <p:ext uri="{BB962C8B-B14F-4D97-AF65-F5344CB8AC3E}">
        <p14:creationId xmlns:p14="http://schemas.microsoft.com/office/powerpoint/2010/main" val="7516623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Since there is no error control in this layer, the job of the N/W layer is simple , rare possibilities of overwhelming the receiver </a:t>
            </a:r>
          </a:p>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30</a:t>
            </a:fld>
            <a:endParaRPr lang="en-US"/>
          </a:p>
        </p:txBody>
      </p:sp>
    </p:spTree>
    <p:extLst>
      <p:ext uri="{BB962C8B-B14F-4D97-AF65-F5344CB8AC3E}">
        <p14:creationId xmlns:p14="http://schemas.microsoft.com/office/powerpoint/2010/main" val="31096530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Congestion may occur if the number of datagrams sent by source computers</a:t>
            </a:r>
          </a:p>
          <a:p>
            <a:r>
              <a:rPr lang="en-US" sz="1200" b="0" i="0" u="none" strike="noStrike" kern="1200" baseline="0" dirty="0">
                <a:solidFill>
                  <a:schemeClr val="tx1"/>
                </a:solidFill>
                <a:latin typeface="+mn-lt"/>
                <a:ea typeface="+mn-ea"/>
                <a:cs typeface="+mn-cs"/>
              </a:rPr>
              <a:t>are beyond the capacity of the network or routers. In this situation, some routers may</a:t>
            </a:r>
          </a:p>
          <a:p>
            <a:r>
              <a:rPr lang="en-US" sz="1200" b="0" i="0" u="none" strike="noStrike" kern="1200" baseline="0" dirty="0">
                <a:solidFill>
                  <a:schemeClr val="tx1"/>
                </a:solidFill>
                <a:latin typeface="+mn-lt"/>
                <a:ea typeface="+mn-ea"/>
                <a:cs typeface="+mn-cs"/>
              </a:rPr>
              <a:t>drop some of the datagrams. However, as more datagrams are dropped, the situation</a:t>
            </a:r>
          </a:p>
          <a:p>
            <a:r>
              <a:rPr lang="en-US" sz="1200" b="0" i="0" u="none" strike="noStrike" kern="1200" baseline="0" dirty="0">
                <a:solidFill>
                  <a:schemeClr val="tx1"/>
                </a:solidFill>
                <a:latin typeface="+mn-lt"/>
                <a:ea typeface="+mn-ea"/>
                <a:cs typeface="+mn-cs"/>
              </a:rPr>
              <a:t>may become worse because, due to the error control mechanism at the upper layers, the</a:t>
            </a:r>
          </a:p>
          <a:p>
            <a:r>
              <a:rPr lang="en-US" sz="1200" b="0" i="0" u="none" strike="noStrike" kern="1200" baseline="0" dirty="0">
                <a:solidFill>
                  <a:schemeClr val="tx1"/>
                </a:solidFill>
                <a:latin typeface="+mn-lt"/>
                <a:ea typeface="+mn-ea"/>
                <a:cs typeface="+mn-cs"/>
              </a:rPr>
              <a:t>sender may send duplicates of the lost packets. If the congestion continues, sometimes</a:t>
            </a:r>
          </a:p>
          <a:p>
            <a:r>
              <a:rPr lang="en-US" sz="1200" b="0" i="0" u="none" strike="noStrike" kern="1200" baseline="0" dirty="0">
                <a:solidFill>
                  <a:schemeClr val="tx1"/>
                </a:solidFill>
                <a:latin typeface="+mn-lt"/>
                <a:ea typeface="+mn-ea"/>
                <a:cs typeface="+mn-cs"/>
              </a:rPr>
              <a:t>a situation may reach a point that collapses the system and no datagram is delivered.</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31</a:t>
            </a:fld>
            <a:endParaRPr lang="en-US"/>
          </a:p>
        </p:txBody>
      </p:sp>
    </p:spTree>
    <p:extLst>
      <p:ext uri="{BB962C8B-B14F-4D97-AF65-F5344CB8AC3E}">
        <p14:creationId xmlns:p14="http://schemas.microsoft.com/office/powerpoint/2010/main" val="17626648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1" i="0" u="none" strike="noStrike" kern="1200" baseline="0" dirty="0">
                <a:solidFill>
                  <a:schemeClr val="tx1"/>
                </a:solidFill>
                <a:latin typeface="+mn-lt"/>
                <a:ea typeface="+mn-ea"/>
                <a:cs typeface="+mn-cs"/>
              </a:rPr>
              <a:t>Security </a:t>
            </a:r>
            <a:r>
              <a:rPr lang="en-US" sz="1200" b="0" i="0" u="none" strike="noStrike" kern="1200" baseline="0" dirty="0">
                <a:solidFill>
                  <a:schemeClr val="tx1"/>
                </a:solidFill>
                <a:latin typeface="+mn-lt"/>
                <a:ea typeface="+mn-ea"/>
                <a:cs typeface="+mn-cs"/>
              </a:rPr>
              <a:t>was not a concern when the Internet was originally designed because it was used by a</a:t>
            </a:r>
          </a:p>
          <a:p>
            <a:r>
              <a:rPr lang="en-US" sz="1200" b="0" i="0" u="none" strike="noStrike" kern="1200" baseline="0" dirty="0">
                <a:solidFill>
                  <a:schemeClr val="tx1"/>
                </a:solidFill>
                <a:latin typeface="+mn-lt"/>
                <a:ea typeface="+mn-ea"/>
                <a:cs typeface="+mn-cs"/>
              </a:rPr>
              <a:t>small number of users at the universities to do research activities; other people had no</a:t>
            </a:r>
          </a:p>
          <a:p>
            <a:r>
              <a:rPr lang="en-US" sz="1200" b="0" i="0" u="none" strike="noStrike" kern="1200" baseline="0" dirty="0">
                <a:solidFill>
                  <a:schemeClr val="tx1"/>
                </a:solidFill>
                <a:latin typeface="+mn-lt"/>
                <a:ea typeface="+mn-ea"/>
                <a:cs typeface="+mn-cs"/>
              </a:rPr>
              <a:t>access to the Internet. The network layer was designed with no security provision.</a:t>
            </a:r>
          </a:p>
          <a:p>
            <a:r>
              <a:rPr lang="en-US" sz="1200" b="0" i="0" u="none" strike="noStrike" kern="1200" baseline="0" dirty="0">
                <a:solidFill>
                  <a:schemeClr val="tx1"/>
                </a:solidFill>
                <a:latin typeface="+mn-lt"/>
                <a:ea typeface="+mn-ea"/>
                <a:cs typeface="+mn-cs"/>
              </a:rPr>
              <a:t>Today, however, security is a big concern.</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32</a:t>
            </a:fld>
            <a:endParaRPr lang="en-US"/>
          </a:p>
        </p:txBody>
      </p:sp>
    </p:spTree>
    <p:extLst>
      <p:ext uri="{BB962C8B-B14F-4D97-AF65-F5344CB8AC3E}">
        <p14:creationId xmlns:p14="http://schemas.microsoft.com/office/powerpoint/2010/main" val="16861855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33</a:t>
            </a:fld>
            <a:endParaRPr lang="en-US"/>
          </a:p>
        </p:txBody>
      </p:sp>
    </p:spTree>
    <p:extLst>
      <p:ext uri="{BB962C8B-B14F-4D97-AF65-F5344CB8AC3E}">
        <p14:creationId xmlns:p14="http://schemas.microsoft.com/office/powerpoint/2010/main" val="1679679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35</a:t>
            </a:fld>
            <a:endParaRPr lang="en-US"/>
          </a:p>
        </p:txBody>
      </p:sp>
    </p:spTree>
    <p:extLst>
      <p:ext uri="{BB962C8B-B14F-4D97-AF65-F5344CB8AC3E}">
        <p14:creationId xmlns:p14="http://schemas.microsoft.com/office/powerpoint/2010/main" val="2081062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36</a:t>
            </a:fld>
            <a:endParaRPr lang="en-US"/>
          </a:p>
        </p:txBody>
      </p:sp>
    </p:spTree>
    <p:extLst>
      <p:ext uri="{BB962C8B-B14F-4D97-AF65-F5344CB8AC3E}">
        <p14:creationId xmlns:p14="http://schemas.microsoft.com/office/powerpoint/2010/main" val="433815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Following are the two </a:t>
            </a:r>
            <a:r>
              <a:rPr lang="en-US" baseline="0" dirty="0"/>
              <a:t> ways to achieve Switching.</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4</a:t>
            </a:fld>
            <a:endParaRPr lang="en-US"/>
          </a:p>
        </p:txBody>
      </p:sp>
    </p:spTree>
    <p:extLst>
      <p:ext uri="{BB962C8B-B14F-4D97-AF65-F5344CB8AC3E}">
        <p14:creationId xmlns:p14="http://schemas.microsoft.com/office/powerpoint/2010/main" val="25306615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One solution to the switching is referred to as </a:t>
            </a:r>
            <a:r>
              <a:rPr lang="en-US" sz="1200" b="1" i="0" u="none" strike="noStrike" kern="1200" baseline="0" dirty="0">
                <a:solidFill>
                  <a:schemeClr val="tx1"/>
                </a:solidFill>
                <a:latin typeface="+mn-lt"/>
                <a:ea typeface="+mn-ea"/>
                <a:cs typeface="+mn-cs"/>
              </a:rPr>
              <a:t>circuit switching</a:t>
            </a:r>
            <a:r>
              <a:rPr lang="en-US" sz="1200" b="0" i="0" u="none" strike="noStrike" kern="1200" baseline="0" dirty="0">
                <a:solidFill>
                  <a:schemeClr val="tx1"/>
                </a:solidFill>
                <a:latin typeface="+mn-lt"/>
                <a:ea typeface="+mn-ea"/>
                <a:cs typeface="+mn-cs"/>
              </a:rPr>
              <a:t>, in which a physical circuit (or channel) is established between the source and destination of the message before the delivery of the message. After the circuit is established, the entire message,</a:t>
            </a:r>
          </a:p>
          <a:p>
            <a:r>
              <a:rPr lang="en-US" sz="1200" b="0" i="0" u="none" strike="noStrike" kern="1200" baseline="0" dirty="0">
                <a:solidFill>
                  <a:schemeClr val="tx1"/>
                </a:solidFill>
                <a:latin typeface="+mn-lt"/>
                <a:ea typeface="+mn-ea"/>
                <a:cs typeface="+mn-cs"/>
              </a:rPr>
              <a:t>is transformed from the source to the destination. The source can then inform the network that the transmission is complete, which allows the network to open all switches and use the links and connecting devices for another connection. The </a:t>
            </a:r>
            <a:r>
              <a:rPr lang="en-US" sz="1200" b="1" i="0" u="none" strike="noStrike" kern="1200" baseline="0" dirty="0">
                <a:solidFill>
                  <a:schemeClr val="tx1"/>
                </a:solidFill>
                <a:latin typeface="+mn-lt"/>
                <a:ea typeface="+mn-ea"/>
                <a:cs typeface="+mn-cs"/>
              </a:rPr>
              <a:t>circuit</a:t>
            </a:r>
          </a:p>
          <a:p>
            <a:r>
              <a:rPr lang="en-US" sz="1200" b="1" i="0" u="none" strike="noStrike" kern="1200" baseline="0" dirty="0">
                <a:solidFill>
                  <a:schemeClr val="tx1"/>
                </a:solidFill>
                <a:latin typeface="+mn-lt"/>
                <a:ea typeface="+mn-ea"/>
                <a:cs typeface="+mn-cs"/>
              </a:rPr>
              <a:t>switching was never implemented at the network layer</a:t>
            </a:r>
            <a:r>
              <a:rPr lang="en-US" sz="1200" b="0" i="0" u="none" strike="noStrike" kern="1200" baseline="0" dirty="0">
                <a:solidFill>
                  <a:schemeClr val="tx1"/>
                </a:solidFill>
                <a:latin typeface="+mn-lt"/>
                <a:ea typeface="+mn-ea"/>
                <a:cs typeface="+mn-cs"/>
              </a:rPr>
              <a:t>; it is mostly used at the </a:t>
            </a:r>
            <a:r>
              <a:rPr lang="en-US" sz="1200" b="1" i="0" u="none" strike="noStrike" kern="1200" baseline="0" dirty="0">
                <a:solidFill>
                  <a:schemeClr val="tx1"/>
                </a:solidFill>
                <a:latin typeface="+mn-lt"/>
                <a:ea typeface="+mn-ea"/>
                <a:cs typeface="+mn-cs"/>
              </a:rPr>
              <a:t>physical layer. </a:t>
            </a:r>
          </a:p>
          <a:p>
            <a:r>
              <a:rPr lang="en-US" sz="1200" b="1" i="0" u="none" strike="noStrike" kern="1200" baseline="0" dirty="0">
                <a:solidFill>
                  <a:schemeClr val="tx1"/>
                </a:solidFill>
                <a:latin typeface="+mn-lt"/>
                <a:ea typeface="+mn-ea"/>
                <a:cs typeface="+mn-cs"/>
              </a:rPr>
              <a:t> </a:t>
            </a:r>
            <a:r>
              <a:rPr lang="en-US" dirty="0">
                <a:hlinkClick r:id="rId3" tooltip="Circuit switched"/>
              </a:rPr>
              <a:t>Circuit switched</a:t>
            </a:r>
            <a:r>
              <a:rPr lang="en-US" dirty="0"/>
              <a:t> communication, </a:t>
            </a:r>
            <a:r>
              <a:rPr lang="en-US" b="1" dirty="0"/>
              <a:t>for example </a:t>
            </a:r>
            <a:r>
              <a:rPr lang="en-US" dirty="0"/>
              <a:t>the </a:t>
            </a:r>
            <a:r>
              <a:rPr lang="en-US" dirty="0">
                <a:hlinkClick r:id="rId4" tooltip="Public switched telephone network"/>
              </a:rPr>
              <a:t>public switched telephone network</a:t>
            </a:r>
            <a:r>
              <a:rPr lang="en-US" dirty="0"/>
              <a:t>, </a:t>
            </a:r>
            <a:r>
              <a:rPr lang="en-US" dirty="0">
                <a:hlinkClick r:id="rId5" tooltip="ISDN"/>
              </a:rPr>
              <a:t>ISDN</a:t>
            </a:r>
            <a:r>
              <a:rPr lang="en-US" dirty="0"/>
              <a:t>, </a:t>
            </a:r>
            <a:r>
              <a:rPr lang="en-US" dirty="0">
                <a:hlinkClick r:id="rId6" tooltip="SONET/SDH"/>
              </a:rPr>
              <a:t>SONET/SDH</a:t>
            </a:r>
            <a:r>
              <a:rPr lang="en-US" dirty="0"/>
              <a:t> and </a:t>
            </a:r>
            <a:r>
              <a:rPr lang="en-US" dirty="0">
                <a:hlinkClick r:id="rId7" tooltip="Optical mesh network"/>
              </a:rPr>
              <a:t>optical mesh networks</a:t>
            </a:r>
            <a:r>
              <a:rPr lang="en-US" dirty="0"/>
              <a:t>, are intrinsically connection-oriented communications systems. Circuit mode communication provides guarantees that data will arrive with constant bandwidth and at constant delay and in-order delivery of a </a:t>
            </a:r>
            <a:r>
              <a:rPr lang="en-US" dirty="0">
                <a:hlinkClick r:id="rId8" tooltip="Bit stream"/>
              </a:rPr>
              <a:t>bit stream</a:t>
            </a:r>
            <a:r>
              <a:rPr lang="en-US" dirty="0"/>
              <a:t> or </a:t>
            </a:r>
            <a:r>
              <a:rPr lang="en-US" dirty="0">
                <a:hlinkClick r:id="rId9" tooltip="Byte stream"/>
              </a:rPr>
              <a:t>byte stream</a:t>
            </a:r>
            <a:r>
              <a:rPr lang="en-US" dirty="0"/>
              <a:t> is provided. The switches are reconfigured during a circuit establishment phase. </a:t>
            </a:r>
            <a:endParaRPr lang="en-US" b="1" dirty="0"/>
          </a:p>
        </p:txBody>
      </p:sp>
      <p:sp>
        <p:nvSpPr>
          <p:cNvPr id="4" name="Slide Number Placeholder 3"/>
          <p:cNvSpPr>
            <a:spLocks noGrp="1"/>
          </p:cNvSpPr>
          <p:nvPr>
            <p:ph type="sldNum" sz="quarter" idx="10"/>
          </p:nvPr>
        </p:nvSpPr>
        <p:spPr/>
        <p:txBody>
          <a:bodyPr/>
          <a:lstStyle/>
          <a:p>
            <a:fld id="{32AC4F16-D62F-4FF2-9F86-8E7286B506B8}" type="slidenum">
              <a:rPr lang="en-US" smtClean="0"/>
              <a:t>5</a:t>
            </a:fld>
            <a:endParaRPr lang="en-US"/>
          </a:p>
        </p:txBody>
      </p:sp>
    </p:spTree>
    <p:extLst>
      <p:ext uri="{BB962C8B-B14F-4D97-AF65-F5344CB8AC3E}">
        <p14:creationId xmlns:p14="http://schemas.microsoft.com/office/powerpoint/2010/main" val="1044303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rgbClr val="000000"/>
                </a:solidFill>
                <a:latin typeface="+mn-lt"/>
                <a:ea typeface="+mn-ea"/>
                <a:cs typeface="Segoe UI Semilight" panose="020B0402040204020203" pitchFamily="34" charset="0"/>
              </a:rPr>
              <a:t>The circuit (or channel) is establishment is not required</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network layer in the Internet today is a packet-switched network. In this type of network, a message from the upper layer is divided into manageable packets and each packet is sent through the network. The source of the message sends the packets one by one; the destination of the message receives the packets one by one. The destination waits for all packets belonging to the same message to arrive before delivering the message to the upper layer. The connecting devices in a packet-switching network still need to decide how to route the packets to the final destination. Today, a packet-switched network can use two different approaches to route the packets: the datagram approach and the virtual circuit.</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32AC4F16-D62F-4FF2-9F86-8E7286B506B8}" type="slidenum">
              <a:rPr lang="en-US" smtClean="0"/>
              <a:t>6</a:t>
            </a:fld>
            <a:endParaRPr lang="en-US"/>
          </a:p>
        </p:txBody>
      </p:sp>
    </p:spTree>
    <p:extLst>
      <p:ext uri="{BB962C8B-B14F-4D97-AF65-F5344CB8AC3E}">
        <p14:creationId xmlns:p14="http://schemas.microsoft.com/office/powerpoint/2010/main" val="3564606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 network layer is designed as a packet-switched network. This means that the</a:t>
            </a:r>
          </a:p>
          <a:p>
            <a:r>
              <a:rPr lang="en-US" sz="1200" b="0" i="0" u="none" strike="noStrike" kern="1200" baseline="0" dirty="0">
                <a:solidFill>
                  <a:schemeClr val="tx1"/>
                </a:solidFill>
                <a:latin typeface="+mn-lt"/>
                <a:ea typeface="+mn-ea"/>
                <a:cs typeface="+mn-cs"/>
              </a:rPr>
              <a:t>packet at the source is divided into manageable packets, normally called </a:t>
            </a:r>
            <a:r>
              <a:rPr lang="en-US" sz="1200" b="1" i="0" u="none" strike="noStrike" kern="1200" baseline="0" dirty="0">
                <a:solidFill>
                  <a:schemeClr val="tx1"/>
                </a:solidFill>
                <a:latin typeface="+mn-lt"/>
                <a:ea typeface="+mn-ea"/>
                <a:cs typeface="+mn-cs"/>
              </a:rPr>
              <a:t>datagrams</a:t>
            </a:r>
            <a:r>
              <a:rPr lang="en-US" sz="1200" b="0" i="0" u="none" strike="noStrike" kern="1200" baseline="0" dirty="0">
                <a:solidFill>
                  <a:schemeClr val="tx1"/>
                </a:solidFill>
                <a:latin typeface="+mn-lt"/>
                <a:ea typeface="+mn-ea"/>
                <a:cs typeface="+mn-cs"/>
              </a:rPr>
              <a:t>.</a:t>
            </a:r>
          </a:p>
          <a:p>
            <a:r>
              <a:rPr lang="en-US" sz="1200" b="0" i="0" u="none" strike="noStrike" kern="1200" baseline="0" dirty="0">
                <a:solidFill>
                  <a:schemeClr val="tx1"/>
                </a:solidFill>
                <a:latin typeface="+mn-lt"/>
                <a:ea typeface="+mn-ea"/>
                <a:cs typeface="+mn-cs"/>
              </a:rPr>
              <a:t>Individual datagrams are then transferred from the source to the destination. The</a:t>
            </a:r>
          </a:p>
          <a:p>
            <a:r>
              <a:rPr lang="en-US" sz="1200" b="0" i="0" u="none" strike="noStrike" kern="1200" baseline="0" dirty="0">
                <a:solidFill>
                  <a:schemeClr val="tx1"/>
                </a:solidFill>
                <a:latin typeface="+mn-lt"/>
                <a:ea typeface="+mn-ea"/>
                <a:cs typeface="+mn-cs"/>
              </a:rPr>
              <a:t>received datagrams are assembled at the destination before recreating the original message.</a:t>
            </a:r>
          </a:p>
          <a:p>
            <a:r>
              <a:rPr lang="en-US" sz="1200" b="0" i="0" u="none" strike="noStrike" kern="1200" baseline="0" dirty="0">
                <a:solidFill>
                  <a:schemeClr val="tx1"/>
                </a:solidFill>
                <a:latin typeface="+mn-lt"/>
                <a:ea typeface="+mn-ea"/>
                <a:cs typeface="+mn-cs"/>
              </a:rPr>
              <a:t>The packet-switched network layer of the Internet was originally designed as a</a:t>
            </a:r>
          </a:p>
          <a:p>
            <a:r>
              <a:rPr lang="en-US" sz="1200" b="0" i="1" u="none" strike="noStrike" kern="1200" baseline="0" dirty="0">
                <a:solidFill>
                  <a:schemeClr val="tx1"/>
                </a:solidFill>
                <a:latin typeface="+mn-lt"/>
                <a:ea typeface="+mn-ea"/>
                <a:cs typeface="+mn-cs"/>
              </a:rPr>
              <a:t>connectionless service, </a:t>
            </a:r>
            <a:r>
              <a:rPr lang="en-US" sz="1200" b="0" i="0" u="none" strike="noStrike" kern="1200" baseline="0" dirty="0">
                <a:solidFill>
                  <a:schemeClr val="tx1"/>
                </a:solidFill>
                <a:latin typeface="+mn-lt"/>
                <a:ea typeface="+mn-ea"/>
                <a:cs typeface="+mn-cs"/>
              </a:rPr>
              <a:t>but recently there is a tendency to change this </a:t>
            </a:r>
            <a:r>
              <a:rPr lang="en-US" sz="1200" b="0" i="1" u="none" strike="noStrike" kern="1200" baseline="0" dirty="0">
                <a:solidFill>
                  <a:schemeClr val="tx1"/>
                </a:solidFill>
                <a:latin typeface="+mn-lt"/>
                <a:ea typeface="+mn-ea"/>
                <a:cs typeface="+mn-cs"/>
              </a:rPr>
              <a:t>to a </a:t>
            </a:r>
            <a:r>
              <a:rPr lang="en-US" sz="1200" b="0" i="1" u="none" strike="noStrike" kern="1200" baseline="0" dirty="0" err="1">
                <a:solidFill>
                  <a:schemeClr val="tx1"/>
                </a:solidFill>
                <a:latin typeface="+mn-lt"/>
                <a:ea typeface="+mn-ea"/>
                <a:cs typeface="+mn-cs"/>
              </a:rPr>
              <a:t>connectionoriented</a:t>
            </a:r>
            <a:endParaRPr lang="en-US" sz="1200" b="0" i="1" u="none" strike="noStrike" kern="1200" baseline="0" dirty="0">
              <a:solidFill>
                <a:schemeClr val="tx1"/>
              </a:solidFill>
              <a:latin typeface="+mn-lt"/>
              <a:ea typeface="+mn-ea"/>
              <a:cs typeface="+mn-cs"/>
            </a:endParaRPr>
          </a:p>
          <a:p>
            <a:r>
              <a:rPr lang="en-US" sz="1200" b="0" i="1" u="none" strike="noStrike" kern="1200" baseline="0" dirty="0">
                <a:solidFill>
                  <a:schemeClr val="tx1"/>
                </a:solidFill>
                <a:latin typeface="+mn-lt"/>
                <a:ea typeface="+mn-ea"/>
                <a:cs typeface="+mn-cs"/>
              </a:rPr>
              <a:t>service</a:t>
            </a:r>
            <a:r>
              <a:rPr lang="en-US" sz="1200" b="0" i="0" u="none" strike="noStrike" kern="1200" baseline="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7</a:t>
            </a:fld>
            <a:endParaRPr lang="en-US"/>
          </a:p>
        </p:txBody>
      </p:sp>
    </p:spTree>
    <p:extLst>
      <p:ext uri="{BB962C8B-B14F-4D97-AF65-F5344CB8AC3E}">
        <p14:creationId xmlns:p14="http://schemas.microsoft.com/office/powerpoint/2010/main" val="1484940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When the network layer provides a connectionless service, each packet traveling in</a:t>
            </a:r>
          </a:p>
          <a:p>
            <a:r>
              <a:rPr lang="en-US" sz="1200" b="0" i="0" u="none" strike="noStrike" kern="1200" baseline="0" dirty="0">
                <a:solidFill>
                  <a:schemeClr val="tx1"/>
                </a:solidFill>
                <a:latin typeface="+mn-lt"/>
                <a:ea typeface="+mn-ea"/>
                <a:cs typeface="+mn-cs"/>
              </a:rPr>
              <a:t>the Internet is an independent entity; there is no relationship between packets belonging</a:t>
            </a:r>
          </a:p>
          <a:p>
            <a:r>
              <a:rPr lang="en-US" sz="1200" b="0" i="0" u="none" strike="noStrike" kern="1200" baseline="0" dirty="0">
                <a:solidFill>
                  <a:schemeClr val="tx1"/>
                </a:solidFill>
                <a:latin typeface="+mn-lt"/>
                <a:ea typeface="+mn-ea"/>
                <a:cs typeface="+mn-cs"/>
              </a:rPr>
              <a:t>to the same message. The switches in this type of network are called </a:t>
            </a:r>
            <a:r>
              <a:rPr lang="en-US" sz="1200" b="0" i="1" u="none" strike="noStrike" kern="1200" baseline="0" dirty="0">
                <a:solidFill>
                  <a:schemeClr val="tx1"/>
                </a:solidFill>
                <a:latin typeface="+mn-lt"/>
                <a:ea typeface="+mn-ea"/>
                <a:cs typeface="+mn-cs"/>
              </a:rPr>
              <a:t>routers</a:t>
            </a:r>
            <a:r>
              <a:rPr lang="en-US" sz="1200" b="0" i="0" u="none" strike="noStrike" kern="1200" baseline="0" dirty="0">
                <a:solidFill>
                  <a:schemeClr val="tx1"/>
                </a:solidFill>
                <a:latin typeface="+mn-lt"/>
                <a:ea typeface="+mn-ea"/>
                <a:cs typeface="+mn-cs"/>
              </a:rPr>
              <a:t>. </a:t>
            </a:r>
          </a:p>
          <a:p>
            <a:r>
              <a:rPr lang="en-US" sz="1200" b="0" i="0" u="none" strike="noStrike" kern="1200" baseline="0" dirty="0">
                <a:solidFill>
                  <a:schemeClr val="tx1"/>
                </a:solidFill>
                <a:latin typeface="+mn-lt"/>
                <a:ea typeface="+mn-ea"/>
                <a:cs typeface="+mn-cs"/>
              </a:rPr>
              <a:t>A packet belonging to a message may be followed by a packet belonging to the same message or</a:t>
            </a:r>
          </a:p>
          <a:p>
            <a:r>
              <a:rPr lang="en-US" sz="1200" b="0" i="0" u="none" strike="noStrike" kern="1200" baseline="0" dirty="0">
                <a:solidFill>
                  <a:schemeClr val="tx1"/>
                </a:solidFill>
                <a:latin typeface="+mn-lt"/>
                <a:ea typeface="+mn-ea"/>
                <a:cs typeface="+mn-cs"/>
              </a:rPr>
              <a:t>a different message. A packet may be followed by a packet coming from the same or</a:t>
            </a:r>
          </a:p>
          <a:p>
            <a:r>
              <a:rPr lang="en-US" sz="1200" b="0" i="0" u="none" strike="noStrike" kern="1200" baseline="0" dirty="0">
                <a:solidFill>
                  <a:schemeClr val="tx1"/>
                </a:solidFill>
                <a:latin typeface="+mn-lt"/>
                <a:ea typeface="+mn-ea"/>
                <a:cs typeface="+mn-cs"/>
              </a:rPr>
              <a:t>from a different source.</a:t>
            </a:r>
          </a:p>
          <a:p>
            <a:r>
              <a:rPr lang="en-US" sz="1200" b="0" i="0" u="none" strike="noStrike" kern="1200" baseline="0" dirty="0">
                <a:solidFill>
                  <a:schemeClr val="tx1"/>
                </a:solidFill>
                <a:latin typeface="+mn-lt"/>
                <a:ea typeface="+mn-ea"/>
                <a:cs typeface="+mn-cs"/>
              </a:rPr>
              <a:t>Each packet is routed based on the information contained in its header: source and</a:t>
            </a:r>
          </a:p>
          <a:p>
            <a:r>
              <a:rPr lang="en-US" sz="1200" b="0" i="0" u="none" strike="noStrike" kern="1200" baseline="0" dirty="0">
                <a:solidFill>
                  <a:schemeClr val="tx1"/>
                </a:solidFill>
                <a:latin typeface="+mn-lt"/>
                <a:ea typeface="+mn-ea"/>
                <a:cs typeface="+mn-cs"/>
              </a:rPr>
              <a:t>destination address.</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8</a:t>
            </a:fld>
            <a:endParaRPr lang="en-US"/>
          </a:p>
        </p:txBody>
      </p:sp>
    </p:spTree>
    <p:extLst>
      <p:ext uri="{BB962C8B-B14F-4D97-AF65-F5344CB8AC3E}">
        <p14:creationId xmlns:p14="http://schemas.microsoft.com/office/powerpoint/2010/main" val="11614949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Each packet is routed based on the information contained in its header: source and</a:t>
            </a:r>
          </a:p>
          <a:p>
            <a:r>
              <a:rPr lang="en-US" sz="1200" b="0" i="0" u="none" strike="noStrike" kern="1200" baseline="0" dirty="0">
                <a:solidFill>
                  <a:schemeClr val="tx1"/>
                </a:solidFill>
                <a:latin typeface="+mn-lt"/>
                <a:ea typeface="+mn-ea"/>
                <a:cs typeface="+mn-cs"/>
              </a:rPr>
              <a:t>destination address. The destination address defines where it should go; the source</a:t>
            </a:r>
          </a:p>
          <a:p>
            <a:r>
              <a:rPr lang="en-US" sz="1200" b="0" i="0" u="none" strike="noStrike" kern="1200" baseline="0" dirty="0">
                <a:solidFill>
                  <a:schemeClr val="tx1"/>
                </a:solidFill>
                <a:latin typeface="+mn-lt"/>
                <a:ea typeface="+mn-ea"/>
                <a:cs typeface="+mn-cs"/>
              </a:rPr>
              <a:t>address defines where it comes from</a:t>
            </a:r>
            <a:r>
              <a:rPr lang="en-US" sz="1200" b="1" i="0" u="none" strike="noStrike" kern="1200" baseline="0" dirty="0">
                <a:solidFill>
                  <a:schemeClr val="tx1"/>
                </a:solidFill>
                <a:latin typeface="+mn-lt"/>
                <a:ea typeface="+mn-ea"/>
                <a:cs typeface="+mn-cs"/>
              </a:rPr>
              <a:t>. The router in this case routes the packet based</a:t>
            </a:r>
          </a:p>
          <a:p>
            <a:r>
              <a:rPr lang="en-US" sz="1200" b="1" i="0" u="none" strike="noStrike" kern="1200" baseline="0" dirty="0">
                <a:solidFill>
                  <a:schemeClr val="tx1"/>
                </a:solidFill>
                <a:latin typeface="+mn-lt"/>
                <a:ea typeface="+mn-ea"/>
                <a:cs typeface="+mn-cs"/>
              </a:rPr>
              <a:t>only on the destination address.</a:t>
            </a:r>
            <a:r>
              <a:rPr lang="en-US" sz="1200" b="0" i="0" u="none" strike="noStrike" kern="1200" baseline="0" dirty="0">
                <a:solidFill>
                  <a:schemeClr val="tx1"/>
                </a:solidFill>
                <a:latin typeface="+mn-lt"/>
                <a:ea typeface="+mn-ea"/>
                <a:cs typeface="+mn-cs"/>
              </a:rPr>
              <a:t> The source address may be used to send an error message</a:t>
            </a:r>
          </a:p>
          <a:p>
            <a:r>
              <a:rPr lang="en-US" sz="1200" b="0" i="0" u="none" strike="noStrike" kern="1200" baseline="0" dirty="0">
                <a:solidFill>
                  <a:schemeClr val="tx1"/>
                </a:solidFill>
                <a:latin typeface="+mn-lt"/>
                <a:ea typeface="+mn-ea"/>
                <a:cs typeface="+mn-cs"/>
              </a:rPr>
              <a:t>to the source if the packet is discarded. Figure shows the forwarding process in</a:t>
            </a:r>
          </a:p>
          <a:p>
            <a:r>
              <a:rPr lang="en-US" sz="1200" b="0" i="0" u="none" strike="noStrike" kern="1200" baseline="0" dirty="0">
                <a:solidFill>
                  <a:schemeClr val="tx1"/>
                </a:solidFill>
                <a:latin typeface="+mn-lt"/>
                <a:ea typeface="+mn-ea"/>
                <a:cs typeface="+mn-cs"/>
              </a:rPr>
              <a:t>a router in this case. We have used symbolic addresses such as A and B.</a:t>
            </a:r>
            <a:endParaRPr lang="en-US" dirty="0"/>
          </a:p>
        </p:txBody>
      </p:sp>
      <p:sp>
        <p:nvSpPr>
          <p:cNvPr id="4" name="Slide Number Placeholder 3"/>
          <p:cNvSpPr>
            <a:spLocks noGrp="1"/>
          </p:cNvSpPr>
          <p:nvPr>
            <p:ph type="sldNum" sz="quarter" idx="10"/>
          </p:nvPr>
        </p:nvSpPr>
        <p:spPr/>
        <p:txBody>
          <a:bodyPr/>
          <a:lstStyle/>
          <a:p>
            <a:fld id="{32AC4F16-D62F-4FF2-9F86-8E7286B506B8}" type="slidenum">
              <a:rPr lang="en-US" smtClean="0"/>
              <a:t>9</a:t>
            </a:fld>
            <a:endParaRPr lang="en-US"/>
          </a:p>
        </p:txBody>
      </p:sp>
    </p:spTree>
    <p:extLst>
      <p:ext uri="{BB962C8B-B14F-4D97-AF65-F5344CB8AC3E}">
        <p14:creationId xmlns:p14="http://schemas.microsoft.com/office/powerpoint/2010/main" val="1187515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13176"/>
            <a:ext cx="10515600" cy="1325563"/>
          </a:xfrm>
        </p:spPr>
        <p:txBody>
          <a:bodyPr/>
          <a:lstStyle/>
          <a:p>
            <a:r>
              <a:rPr lang="en-US"/>
              <a:t>Click to edit Master title style</a:t>
            </a:r>
          </a:p>
        </p:txBody>
      </p:sp>
      <p:sp>
        <p:nvSpPr>
          <p:cNvPr id="3" name="Content Placeholder 2"/>
          <p:cNvSpPr>
            <a:spLocks noGrp="1"/>
          </p:cNvSpPr>
          <p:nvPr>
            <p:ph idx="1"/>
          </p:nvPr>
        </p:nvSpPr>
        <p:spPr>
          <a:xfrm>
            <a:off x="711591" y="1608699"/>
            <a:ext cx="10767646"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a:xfrm>
            <a:off x="11676184" y="6504696"/>
            <a:ext cx="515815" cy="365125"/>
          </a:xfrm>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178192501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1CC655A-DCD4-4B42-80D4-FF63B93DC12E}" type="datetime1">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2030918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1B52EC-1BD8-4AB4-B983-8EF3B06D0E9D}" type="datetime1">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1116214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0"/>
            <a:ext cx="9144000" cy="861182"/>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1674764"/>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45DC2CC-77FE-49FA-9AF6-7ADC91BA5EDD}" type="datetime1">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660015356"/>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A1CD63F-5ACF-4EC9-A9BC-4DEEEEB2F201}" type="datetime1">
              <a:rPr lang="en-US" smtClean="0"/>
              <a:t>8/16/2022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1538224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1FCF42B-3FFF-49C3-89EE-BA85007443D8}" type="datetime1">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635807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3B3E105-0825-41A1-902A-4843DC845864}" type="datetime1">
              <a:rPr lang="en-US" smtClean="0"/>
              <a:t>8/16/2022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2487436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155380"/>
            <a:ext cx="10515600" cy="1325563"/>
          </a:xfrm>
        </p:spPr>
        <p:txBody>
          <a:bodyPr/>
          <a:lstStyle/>
          <a:p>
            <a:r>
              <a:rPr lang="en-US"/>
              <a:t>Click to edit Master title style</a:t>
            </a:r>
          </a:p>
        </p:txBody>
      </p:sp>
      <p:sp>
        <p:nvSpPr>
          <p:cNvPr id="5" name="Slide Number Placeholder 4"/>
          <p:cNvSpPr>
            <a:spLocks noGrp="1"/>
          </p:cNvSpPr>
          <p:nvPr>
            <p:ph type="sldNum" sz="quarter" idx="12"/>
          </p:nvPr>
        </p:nvSpPr>
        <p:spPr>
          <a:xfrm>
            <a:off x="11740662" y="6384486"/>
            <a:ext cx="451338" cy="365125"/>
          </a:xfrm>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1886095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90CBA8-A12B-460F-9362-A6ACC4DC99FB}" type="datetime1">
              <a:rPr lang="en-US" smtClean="0"/>
              <a:t>8/16/2022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764278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06F13FE-7748-420A-B75B-59DE8199B0C6}" type="datetime1">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740165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AEC498-FAC1-4E8A-A68F-83C36BB6038B}" type="datetime1">
              <a:rPr lang="en-US" smtClean="0"/>
              <a:t>8/16/2022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CB3F37-D9E5-4EF0-9BA6-D1FB33CB2B8E}" type="slidenum">
              <a:rPr lang="en-US" smtClean="0"/>
              <a:t>‹#›</a:t>
            </a:fld>
            <a:endParaRPr lang="en-US"/>
          </a:p>
        </p:txBody>
      </p:sp>
    </p:spTree>
    <p:extLst>
      <p:ext uri="{BB962C8B-B14F-4D97-AF65-F5344CB8AC3E}">
        <p14:creationId xmlns:p14="http://schemas.microsoft.com/office/powerpoint/2010/main" val="413170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68308B-D8A3-424D-9308-C8E3F01ECA12}" type="datetime1">
              <a:rPr lang="en-US" smtClean="0"/>
              <a:t>8/16/2022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CB3F37-D9E5-4EF0-9BA6-D1FB33CB2B8E}" type="slidenum">
              <a:rPr lang="en-US" smtClean="0"/>
              <a:t>‹#›</a:t>
            </a:fld>
            <a:endParaRPr lang="en-US"/>
          </a:p>
        </p:txBody>
      </p:sp>
    </p:spTree>
    <p:extLst>
      <p:ext uri="{BB962C8B-B14F-4D97-AF65-F5344CB8AC3E}">
        <p14:creationId xmlns:p14="http://schemas.microsoft.com/office/powerpoint/2010/main" val="1773541391"/>
      </p:ext>
    </p:extLst>
  </p:cSld>
  <p:clrMap bg1="lt1" tx1="dk1" bg2="lt2" tx2="dk2" accent1="accent1" accent2="accent2" accent3="accent3" accent4="accent4" accent5="accent5" accent6="accent6" hlink="hlink" folHlink="folHlink"/>
  <p:sldLayoutIdLst>
    <p:sldLayoutId id="2147483650"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emf"/><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34.emf"/><Relationship Id="rId4" Type="http://schemas.openxmlformats.org/officeDocument/2006/relationships/image" Target="../media/image33.emf"/></Relationships>
</file>

<file path=ppt/slides/_rels/slide13.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35.emf"/><Relationship Id="rId7" Type="http://schemas.openxmlformats.org/officeDocument/2006/relationships/image" Target="../media/image39.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8.emf"/><Relationship Id="rId5" Type="http://schemas.openxmlformats.org/officeDocument/2006/relationships/image" Target="../media/image37.emf"/><Relationship Id="rId10" Type="http://schemas.openxmlformats.org/officeDocument/2006/relationships/image" Target="../media/image42.emf"/><Relationship Id="rId4" Type="http://schemas.openxmlformats.org/officeDocument/2006/relationships/image" Target="../media/image36.emf"/><Relationship Id="rId9" Type="http://schemas.openxmlformats.org/officeDocument/2006/relationships/image" Target="../media/image41.emf"/></Relationships>
</file>

<file path=ppt/slides/_rels/slide14.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3.emf"/><Relationship Id="rId7" Type="http://schemas.openxmlformats.org/officeDocument/2006/relationships/image" Target="../media/image47.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6.emf"/><Relationship Id="rId5" Type="http://schemas.openxmlformats.org/officeDocument/2006/relationships/image" Target="../media/image45.emf"/><Relationship Id="rId10" Type="http://schemas.openxmlformats.org/officeDocument/2006/relationships/image" Target="../media/image50.emf"/><Relationship Id="rId4" Type="http://schemas.openxmlformats.org/officeDocument/2006/relationships/image" Target="../media/image44.emf"/><Relationship Id="rId9" Type="http://schemas.openxmlformats.org/officeDocument/2006/relationships/image" Target="../media/image49.emf"/></Relationships>
</file>

<file path=ppt/slides/_rels/slide15.xml.rels><?xml version="1.0" encoding="UTF-8" standalone="yes"?>
<Relationships xmlns="http://schemas.openxmlformats.org/package/2006/relationships"><Relationship Id="rId3" Type="http://schemas.openxmlformats.org/officeDocument/2006/relationships/image" Target="../media/image51.emf"/><Relationship Id="rId7" Type="http://schemas.openxmlformats.org/officeDocument/2006/relationships/image" Target="../media/image55.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4.emf"/><Relationship Id="rId5" Type="http://schemas.openxmlformats.org/officeDocument/2006/relationships/image" Target="../media/image53.emf"/><Relationship Id="rId4" Type="http://schemas.openxmlformats.org/officeDocument/2006/relationships/image" Target="../media/image52.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56.emf"/><Relationship Id="rId7" Type="http://schemas.openxmlformats.org/officeDocument/2006/relationships/image" Target="../media/image60.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9.emf"/><Relationship Id="rId11" Type="http://schemas.openxmlformats.org/officeDocument/2006/relationships/image" Target="../media/image64.emf"/><Relationship Id="rId5" Type="http://schemas.openxmlformats.org/officeDocument/2006/relationships/image" Target="../media/image58.emf"/><Relationship Id="rId10" Type="http://schemas.openxmlformats.org/officeDocument/2006/relationships/image" Target="../media/image63.emf"/><Relationship Id="rId4" Type="http://schemas.openxmlformats.org/officeDocument/2006/relationships/image" Target="../media/image57.emf"/><Relationship Id="rId9" Type="http://schemas.openxmlformats.org/officeDocument/2006/relationships/image" Target="../media/image62.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66.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8.png"/></Relationships>
</file>

<file path=ppt/slides/_rels/slide24.xml.rels><?xml version="1.0" encoding="UTF-8" standalone="yes"?>
<Relationships xmlns="http://schemas.openxmlformats.org/package/2006/relationships"><Relationship Id="rId3" Type="http://schemas.openxmlformats.org/officeDocument/2006/relationships/image" Target="../media/image69.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26.xml.rels><?xml version="1.0" encoding="UTF-8" standalone="yes"?>
<Relationships xmlns="http://schemas.openxmlformats.org/package/2006/relationships"><Relationship Id="rId3" Type="http://schemas.openxmlformats.org/officeDocument/2006/relationships/image" Target="../media/image72.jpe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75.png"/><Relationship Id="rId5" Type="http://schemas.openxmlformats.org/officeDocument/2006/relationships/image" Target="../media/image74.png"/><Relationship Id="rId4" Type="http://schemas.openxmlformats.org/officeDocument/2006/relationships/image" Target="../media/image73.png"/></Relationships>
</file>

<file path=ppt/slides/_rels/slide27.xml.rels><?xml version="1.0" encoding="UTF-8" standalone="yes"?>
<Relationships xmlns="http://schemas.openxmlformats.org/package/2006/relationships"><Relationship Id="rId3" Type="http://schemas.openxmlformats.org/officeDocument/2006/relationships/image" Target="../media/image76.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71.png"/></Relationships>
</file>

<file path=ppt/slides/_rels/slide28.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80.png"/><Relationship Id="rId4" Type="http://schemas.openxmlformats.org/officeDocument/2006/relationships/image" Target="../media/image79.em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8.emf"/><Relationship Id="rId13" Type="http://schemas.openxmlformats.org/officeDocument/2006/relationships/image" Target="../media/image13.emf"/><Relationship Id="rId3" Type="http://schemas.openxmlformats.org/officeDocument/2006/relationships/image" Target="../media/image3.emf"/><Relationship Id="rId7" Type="http://schemas.openxmlformats.org/officeDocument/2006/relationships/image" Target="../media/image7.emf"/><Relationship Id="rId12"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em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0.emf"/><Relationship Id="rId4" Type="http://schemas.openxmlformats.org/officeDocument/2006/relationships/image" Target="../media/image4.emf"/><Relationship Id="rId9" Type="http://schemas.openxmlformats.org/officeDocument/2006/relationships/image" Target="../media/image9.emf"/><Relationship Id="rId1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3074739" y="1975153"/>
            <a:ext cx="7001434" cy="646331"/>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en-US" sz="3600" dirty="0">
                <a:solidFill>
                  <a:srgbClr val="C00000"/>
                </a:solidFill>
                <a:latin typeface="Berlin Sans FB" panose="020E0602020502020306" pitchFamily="34" charset="0"/>
              </a:rPr>
              <a:t>Introduction to Network Layer</a:t>
            </a:r>
          </a:p>
        </p:txBody>
      </p:sp>
      <p:sp>
        <p:nvSpPr>
          <p:cNvPr id="2" name="Rectangle 1"/>
          <p:cNvSpPr/>
          <p:nvPr/>
        </p:nvSpPr>
        <p:spPr>
          <a:xfrm>
            <a:off x="1098683" y="4107933"/>
            <a:ext cx="9417963" cy="923330"/>
          </a:xfrm>
          <a:prstGeom prst="rect">
            <a:avLst/>
          </a:prstGeom>
        </p:spPr>
        <p:txBody>
          <a:bodyPr wrap="none">
            <a:spAutoFit/>
          </a:bodyPr>
          <a:lstStyle/>
          <a:p>
            <a:r>
              <a:rPr lang="en-US" dirty="0"/>
              <a:t>Reference:</a:t>
            </a:r>
          </a:p>
          <a:p>
            <a:r>
              <a:rPr lang="en-US" dirty="0"/>
              <a:t>	Behrouz A. </a:t>
            </a:r>
            <a:r>
              <a:rPr lang="en-US" dirty="0" err="1"/>
              <a:t>Forouzan</a:t>
            </a:r>
            <a:r>
              <a:rPr lang="en-US" dirty="0"/>
              <a:t>, TCP/IP Protocol Suite, 4th Edition, Tata McGraw Hill, 2010 	</a:t>
            </a:r>
          </a:p>
          <a:p>
            <a:endParaRPr lang="en-US" dirty="0"/>
          </a:p>
        </p:txBody>
      </p:sp>
      <p:sp>
        <p:nvSpPr>
          <p:cNvPr id="3" name="Slide Number Placeholder 2"/>
          <p:cNvSpPr>
            <a:spLocks noGrp="1"/>
          </p:cNvSpPr>
          <p:nvPr>
            <p:ph type="sldNum" sz="quarter" idx="12"/>
          </p:nvPr>
        </p:nvSpPr>
        <p:spPr/>
        <p:txBody>
          <a:bodyPr/>
          <a:lstStyle/>
          <a:p>
            <a:fld id="{ACCB3F37-D9E5-4EF0-9BA6-D1FB33CB2B8E}" type="slidenum">
              <a:rPr lang="en-US" smtClean="0"/>
              <a:t>1</a:t>
            </a:fld>
            <a:endParaRPr lang="en-US" dirty="0"/>
          </a:p>
        </p:txBody>
      </p:sp>
    </p:spTree>
    <p:extLst>
      <p:ext uri="{BB962C8B-B14F-4D97-AF65-F5344CB8AC3E}">
        <p14:creationId xmlns:p14="http://schemas.microsoft.com/office/powerpoint/2010/main" val="2131714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7" name="Rectangle 6"/>
          <p:cNvSpPr/>
          <p:nvPr/>
        </p:nvSpPr>
        <p:spPr>
          <a:xfrm>
            <a:off x="631288" y="445910"/>
            <a:ext cx="5379781" cy="671851"/>
          </a:xfrm>
          <a:prstGeom prst="rect">
            <a:avLst/>
          </a:prstGeom>
        </p:spPr>
        <p:txBody>
          <a:bodyPr wrap="square">
            <a:spAutoFit/>
          </a:bodyPr>
          <a:lstStyle/>
          <a:p>
            <a:pPr>
              <a:lnSpc>
                <a:spcPct val="150000"/>
              </a:lnSpc>
            </a:pPr>
            <a:r>
              <a:rPr lang="en-US" sz="2800" b="1" dirty="0">
                <a:solidFill>
                  <a:srgbClr val="000000"/>
                </a:solidFill>
                <a:cs typeface="Segoe UI Semilight" panose="020B0402040204020203" pitchFamily="34" charset="0"/>
              </a:rPr>
              <a:t>Delay in Connection less Network</a:t>
            </a:r>
          </a:p>
        </p:txBody>
      </p:sp>
      <p:grpSp>
        <p:nvGrpSpPr>
          <p:cNvPr id="8" name="Group 7"/>
          <p:cNvGrpSpPr/>
          <p:nvPr/>
        </p:nvGrpSpPr>
        <p:grpSpPr>
          <a:xfrm>
            <a:off x="1279071" y="1868714"/>
            <a:ext cx="8610600" cy="3454400"/>
            <a:chOff x="152400" y="1803400"/>
            <a:chExt cx="8610600" cy="3454400"/>
          </a:xfrm>
        </p:grpSpPr>
        <p:pic>
          <p:nvPicPr>
            <p:cNvPr id="9"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100" y="1803400"/>
              <a:ext cx="8089900" cy="345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1600" y="2667000"/>
              <a:ext cx="2133600" cy="47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 y="2590800"/>
              <a:ext cx="1196975" cy="37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33663" y="3124200"/>
              <a:ext cx="795337" cy="376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1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52800" y="3479800"/>
              <a:ext cx="2147888" cy="47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48200" y="3962400"/>
              <a:ext cx="795338" cy="376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410200" y="4343400"/>
              <a:ext cx="2166938" cy="47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22"/>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20000" y="2514600"/>
              <a:ext cx="374650" cy="2293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Slide Number Placeholder 1"/>
          <p:cNvSpPr>
            <a:spLocks noGrp="1"/>
          </p:cNvSpPr>
          <p:nvPr>
            <p:ph type="sldNum" sz="quarter" idx="12"/>
          </p:nvPr>
        </p:nvSpPr>
        <p:spPr/>
        <p:txBody>
          <a:bodyPr/>
          <a:lstStyle/>
          <a:p>
            <a:fld id="{ACCB3F37-D9E5-4EF0-9BA6-D1FB33CB2B8E}" type="slidenum">
              <a:rPr lang="en-US" smtClean="0"/>
              <a:t>10</a:t>
            </a:fld>
            <a:endParaRPr lang="en-US"/>
          </a:p>
        </p:txBody>
      </p:sp>
    </p:spTree>
    <p:extLst>
      <p:ext uri="{BB962C8B-B14F-4D97-AF65-F5344CB8AC3E}">
        <p14:creationId xmlns:p14="http://schemas.microsoft.com/office/powerpoint/2010/main" val="31446478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6" name="Rectangle 5"/>
          <p:cNvSpPr/>
          <p:nvPr/>
        </p:nvSpPr>
        <p:spPr>
          <a:xfrm>
            <a:off x="848734" y="1049368"/>
            <a:ext cx="10521488" cy="1384995"/>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–The </a:t>
            </a:r>
            <a:r>
              <a:rPr lang="en-US" altLang="en-US" sz="2400" dirty="0">
                <a:solidFill>
                  <a:srgbClr val="C00000"/>
                </a:solidFill>
                <a:latin typeface="Berlin Sans FB" panose="020E0602020502020306" pitchFamily="34" charset="0"/>
              </a:rPr>
              <a:t>manageable chunks </a:t>
            </a:r>
            <a:r>
              <a:rPr lang="en-US" altLang="en-US" sz="2400" dirty="0">
                <a:solidFill>
                  <a:srgbClr val="002060"/>
                </a:solidFill>
                <a:latin typeface="Berlin Sans FB" panose="020E0602020502020306" pitchFamily="34" charset="0"/>
              </a:rPr>
              <a:t>or packets are called as </a:t>
            </a:r>
            <a:r>
              <a:rPr lang="en-US" altLang="en-US" sz="2400" dirty="0">
                <a:solidFill>
                  <a:srgbClr val="C00000"/>
                </a:solidFill>
                <a:latin typeface="Berlin Sans FB" panose="020E0602020502020306" pitchFamily="34" charset="0"/>
              </a:rPr>
              <a:t>Datagrams</a:t>
            </a:r>
          </a:p>
          <a:p>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There is a </a:t>
            </a:r>
            <a:r>
              <a:rPr lang="en-US" sz="2400" dirty="0">
                <a:solidFill>
                  <a:srgbClr val="C00000"/>
                </a:solidFill>
                <a:latin typeface="Berlin Sans FB" panose="020E0602020502020306" pitchFamily="34" charset="0"/>
              </a:rPr>
              <a:t>relation between all packets </a:t>
            </a:r>
            <a:r>
              <a:rPr lang="en-US" sz="2400" dirty="0">
                <a:solidFill>
                  <a:srgbClr val="002060"/>
                </a:solidFill>
                <a:latin typeface="Berlin Sans FB" panose="020E0602020502020306" pitchFamily="34" charset="0"/>
              </a:rPr>
              <a:t>belonging to a message.</a:t>
            </a:r>
          </a:p>
          <a:p>
            <a:r>
              <a:rPr lang="en-US" altLang="en-US" sz="2400" dirty="0">
                <a:solidFill>
                  <a:srgbClr val="002060"/>
                </a:solidFill>
                <a:latin typeface="Berlin Sans FB" panose="020E0602020502020306" pitchFamily="34" charset="0"/>
              </a:rPr>
              <a:t>–A</a:t>
            </a:r>
            <a:r>
              <a:rPr lang="en-US" sz="2400" dirty="0">
                <a:solidFill>
                  <a:srgbClr val="002060"/>
                </a:solidFill>
                <a:latin typeface="Berlin Sans FB" panose="020E0602020502020306" pitchFamily="34" charset="0"/>
              </a:rPr>
              <a:t> </a:t>
            </a:r>
            <a:r>
              <a:rPr lang="en-US" sz="2400" dirty="0">
                <a:solidFill>
                  <a:srgbClr val="C00000"/>
                </a:solidFill>
                <a:latin typeface="Berlin Sans FB" panose="020E0602020502020306" pitchFamily="34" charset="0"/>
              </a:rPr>
              <a:t>virtual connection </a:t>
            </a:r>
            <a:r>
              <a:rPr lang="en-US" sz="2400" dirty="0">
                <a:solidFill>
                  <a:srgbClr val="002060"/>
                </a:solidFill>
                <a:latin typeface="Berlin Sans FB" panose="020E0602020502020306" pitchFamily="34" charset="0"/>
              </a:rPr>
              <a:t>should be set up to define the path for the datagrams. </a:t>
            </a:r>
          </a:p>
        </p:txBody>
      </p:sp>
      <p:sp>
        <p:nvSpPr>
          <p:cNvPr id="7" name="Rectangle 6"/>
          <p:cNvSpPr/>
          <p:nvPr/>
        </p:nvSpPr>
        <p:spPr>
          <a:xfrm>
            <a:off x="631288" y="436136"/>
            <a:ext cx="5379781" cy="671851"/>
          </a:xfrm>
          <a:prstGeom prst="rect">
            <a:avLst/>
          </a:prstGeom>
        </p:spPr>
        <p:txBody>
          <a:bodyPr wrap="square">
            <a:spAutoFit/>
          </a:bodyPr>
          <a:lstStyle/>
          <a:p>
            <a:pPr marL="514350" indent="-514350">
              <a:lnSpc>
                <a:spcPct val="150000"/>
              </a:lnSpc>
              <a:buFont typeface="+mj-lt"/>
              <a:buAutoNum type="alphaLcPeriod" startAt="2"/>
            </a:pPr>
            <a:r>
              <a:rPr lang="en-US" sz="2800" b="1" dirty="0">
                <a:solidFill>
                  <a:srgbClr val="000000"/>
                </a:solidFill>
                <a:cs typeface="Segoe UI Semilight" panose="020B0402040204020203" pitchFamily="34" charset="0"/>
              </a:rPr>
              <a:t>Connection Oriented  Service</a:t>
            </a:r>
          </a:p>
        </p:txBody>
      </p:sp>
      <p:grpSp>
        <p:nvGrpSpPr>
          <p:cNvPr id="5" name="Group 4"/>
          <p:cNvGrpSpPr/>
          <p:nvPr/>
        </p:nvGrpSpPr>
        <p:grpSpPr>
          <a:xfrm>
            <a:off x="3796887" y="2650657"/>
            <a:ext cx="7868213" cy="3810001"/>
            <a:chOff x="311150" y="1676400"/>
            <a:chExt cx="8299450" cy="3922713"/>
          </a:xfrm>
        </p:grpSpPr>
        <p:pic>
          <p:nvPicPr>
            <p:cNvPr id="8"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150" y="1676400"/>
              <a:ext cx="8299450" cy="3922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2286000"/>
              <a:ext cx="1600200" cy="1258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971800" y="3578225"/>
              <a:ext cx="447675" cy="1298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62388" y="4724400"/>
              <a:ext cx="1471612" cy="45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2" name="Group 19"/>
            <p:cNvGrpSpPr>
              <a:grpSpLocks/>
            </p:cNvGrpSpPr>
            <p:nvPr/>
          </p:nvGrpSpPr>
          <p:grpSpPr bwMode="auto">
            <a:xfrm>
              <a:off x="6248400" y="4038600"/>
              <a:ext cx="1371600" cy="1143000"/>
              <a:chOff x="3936" y="2544"/>
              <a:chExt cx="864" cy="720"/>
            </a:xfrm>
          </p:grpSpPr>
          <p:pic>
            <p:nvPicPr>
              <p:cNvPr id="13" name="Picture 1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84" y="3077"/>
                <a:ext cx="697" cy="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1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936" y="2544"/>
                <a:ext cx="864" cy="4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sp>
        <p:nvSpPr>
          <p:cNvPr id="2" name="Rectangle 1"/>
          <p:cNvSpPr/>
          <p:nvPr/>
        </p:nvSpPr>
        <p:spPr>
          <a:xfrm>
            <a:off x="149313" y="3008730"/>
            <a:ext cx="3974842" cy="1323439"/>
          </a:xfrm>
          <a:prstGeom prst="rect">
            <a:avLst/>
          </a:prstGeom>
        </p:spPr>
        <p:txBody>
          <a:bodyPr wrap="square">
            <a:spAutoFit/>
          </a:bodyPr>
          <a:lstStyle/>
          <a:p>
            <a:r>
              <a:rPr lang="en-US" sz="2000" dirty="0">
                <a:solidFill>
                  <a:srgbClr val="002060"/>
                </a:solidFill>
                <a:latin typeface="Berlin Sans FB" panose="020E0602020502020306" pitchFamily="34" charset="0"/>
              </a:rPr>
              <a:t>Packet contains-</a:t>
            </a:r>
          </a:p>
          <a:p>
            <a:r>
              <a:rPr lang="en-US" sz="2000" dirty="0">
                <a:solidFill>
                  <a:srgbClr val="002060"/>
                </a:solidFill>
                <a:latin typeface="Berlin Sans FB" panose="020E0602020502020306" pitchFamily="34" charset="0"/>
              </a:rPr>
              <a:t>   Source , Destination Address also</a:t>
            </a:r>
          </a:p>
          <a:p>
            <a:r>
              <a:rPr lang="en-US" sz="2000" dirty="0">
                <a:solidFill>
                  <a:srgbClr val="C00000"/>
                </a:solidFill>
                <a:latin typeface="Berlin Sans FB" panose="020E0602020502020306" pitchFamily="34" charset="0"/>
              </a:rPr>
              <a:t>   flow label(Virtual Circuit identifier- VCI</a:t>
            </a:r>
            <a:r>
              <a:rPr lang="en-US" sz="2000" dirty="0">
                <a:solidFill>
                  <a:srgbClr val="002060"/>
                </a:solidFill>
                <a:latin typeface="Berlin Sans FB" panose="020E0602020502020306" pitchFamily="34" charset="0"/>
              </a:rPr>
              <a:t>)</a:t>
            </a:r>
            <a:endParaRPr lang="en-US" sz="2000" dirty="0">
              <a:solidFill>
                <a:srgbClr val="002060"/>
              </a:solidFill>
            </a:endParaRPr>
          </a:p>
        </p:txBody>
      </p:sp>
      <p:sp>
        <p:nvSpPr>
          <p:cNvPr id="4" name="Rectangle 3"/>
          <p:cNvSpPr/>
          <p:nvPr/>
        </p:nvSpPr>
        <p:spPr>
          <a:xfrm>
            <a:off x="87721" y="4632361"/>
            <a:ext cx="5416142" cy="830997"/>
          </a:xfrm>
          <a:prstGeom prst="rect">
            <a:avLst/>
          </a:prstGeom>
        </p:spPr>
        <p:txBody>
          <a:bodyPr wrap="square">
            <a:spAutoFit/>
          </a:bodyPr>
          <a:lstStyle/>
          <a:p>
            <a:r>
              <a:rPr lang="en-US" sz="2400" dirty="0">
                <a:solidFill>
                  <a:srgbClr val="002060"/>
                </a:solidFill>
                <a:latin typeface="Berlin Sans FB" panose="020E0602020502020306" pitchFamily="34" charset="0"/>
              </a:rPr>
              <a:t>VCI </a:t>
            </a:r>
            <a:r>
              <a:rPr lang="en-US" sz="2400" dirty="0">
                <a:solidFill>
                  <a:srgbClr val="C00000"/>
                </a:solidFill>
                <a:latin typeface="Berlin Sans FB" panose="020E0602020502020306" pitchFamily="34" charset="0"/>
              </a:rPr>
              <a:t>determines path </a:t>
            </a:r>
            <a:r>
              <a:rPr lang="en-US" sz="2400" dirty="0">
                <a:solidFill>
                  <a:srgbClr val="002060"/>
                </a:solidFill>
                <a:latin typeface="Berlin Sans FB" panose="020E0602020502020306" pitchFamily="34" charset="0"/>
              </a:rPr>
              <a:t>through which packet  must pass through.</a:t>
            </a:r>
          </a:p>
        </p:txBody>
      </p:sp>
      <p:sp>
        <p:nvSpPr>
          <p:cNvPr id="15" name="Rectangle 14"/>
          <p:cNvSpPr/>
          <p:nvPr/>
        </p:nvSpPr>
        <p:spPr>
          <a:xfrm>
            <a:off x="87721" y="5662971"/>
            <a:ext cx="5843458" cy="830997"/>
          </a:xfrm>
          <a:prstGeom prst="rect">
            <a:avLst/>
          </a:prstGeom>
        </p:spPr>
        <p:txBody>
          <a:bodyPr wrap="square">
            <a:spAutoFit/>
          </a:bodyPr>
          <a:lstStyle/>
          <a:p>
            <a:r>
              <a:rPr lang="en-US" sz="2400" dirty="0">
                <a:solidFill>
                  <a:srgbClr val="7030A0"/>
                </a:solidFill>
                <a:latin typeface="Berlin Sans FB" panose="020E0602020502020306" pitchFamily="34" charset="0"/>
              </a:rPr>
              <a:t>Is only VCI enough ? </a:t>
            </a:r>
          </a:p>
          <a:p>
            <a:r>
              <a:rPr lang="en-US" sz="2400" dirty="0">
                <a:solidFill>
                  <a:srgbClr val="7030A0"/>
                </a:solidFill>
                <a:latin typeface="Berlin Sans FB" panose="020E0602020502020306" pitchFamily="34" charset="0"/>
              </a:rPr>
              <a:t>Is still Source, Destination addresses required?</a:t>
            </a:r>
            <a:endParaRPr lang="en-US" b="1" dirty="0">
              <a:solidFill>
                <a:srgbClr val="7030A0"/>
              </a:solidFill>
            </a:endParaRPr>
          </a:p>
        </p:txBody>
      </p:sp>
      <p:sp>
        <p:nvSpPr>
          <p:cNvPr id="16" name="Slide Number Placeholder 15"/>
          <p:cNvSpPr>
            <a:spLocks noGrp="1"/>
          </p:cNvSpPr>
          <p:nvPr>
            <p:ph type="sldNum" sz="quarter" idx="12"/>
          </p:nvPr>
        </p:nvSpPr>
        <p:spPr/>
        <p:txBody>
          <a:bodyPr/>
          <a:lstStyle/>
          <a:p>
            <a:fld id="{ACCB3F37-D9E5-4EF0-9BA6-D1FB33CB2B8E}" type="slidenum">
              <a:rPr lang="en-US" smtClean="0"/>
              <a:t>11</a:t>
            </a:fld>
            <a:endParaRPr lang="en-US"/>
          </a:p>
        </p:txBody>
      </p:sp>
    </p:spTree>
    <p:extLst>
      <p:ext uri="{BB962C8B-B14F-4D97-AF65-F5344CB8AC3E}">
        <p14:creationId xmlns:p14="http://schemas.microsoft.com/office/powerpoint/2010/main" val="22113774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7" name="Rectangle 6"/>
          <p:cNvSpPr/>
          <p:nvPr/>
        </p:nvSpPr>
        <p:spPr>
          <a:xfrm>
            <a:off x="631289" y="689450"/>
            <a:ext cx="8881422" cy="671851"/>
          </a:xfrm>
          <a:prstGeom prst="rect">
            <a:avLst/>
          </a:prstGeom>
        </p:spPr>
        <p:txBody>
          <a:bodyPr wrap="square">
            <a:spAutoFit/>
          </a:bodyPr>
          <a:lstStyle/>
          <a:p>
            <a:pPr>
              <a:lnSpc>
                <a:spcPct val="150000"/>
              </a:lnSpc>
            </a:pPr>
            <a:r>
              <a:rPr lang="en-US" altLang="en-US" sz="2800" b="1" dirty="0">
                <a:solidFill>
                  <a:srgbClr val="C00000"/>
                </a:solidFill>
                <a:cs typeface="Segoe UI Semilight" panose="020B0402040204020203" pitchFamily="34" charset="0"/>
              </a:rPr>
              <a:t>Forwarding process </a:t>
            </a:r>
            <a:r>
              <a:rPr lang="en-US" altLang="en-US" sz="2800" b="1" dirty="0">
                <a:solidFill>
                  <a:srgbClr val="000000"/>
                </a:solidFill>
                <a:cs typeface="Segoe UI Semilight" panose="020B0402040204020203" pitchFamily="34" charset="0"/>
              </a:rPr>
              <a:t>in a connection-oriented network</a:t>
            </a:r>
            <a:r>
              <a:rPr lang="en-US" sz="2800" b="1" dirty="0">
                <a:solidFill>
                  <a:srgbClr val="000000"/>
                </a:solidFill>
                <a:cs typeface="Segoe UI Semilight" panose="020B0402040204020203" pitchFamily="34" charset="0"/>
              </a:rPr>
              <a:t> </a:t>
            </a:r>
          </a:p>
        </p:txBody>
      </p:sp>
      <p:grpSp>
        <p:nvGrpSpPr>
          <p:cNvPr id="5" name="Group 4"/>
          <p:cNvGrpSpPr/>
          <p:nvPr/>
        </p:nvGrpSpPr>
        <p:grpSpPr>
          <a:xfrm>
            <a:off x="1133475" y="1828800"/>
            <a:ext cx="7420590" cy="3185652"/>
            <a:chOff x="1133475" y="1828800"/>
            <a:chExt cx="7019925" cy="2819400"/>
          </a:xfrm>
        </p:grpSpPr>
        <p:pic>
          <p:nvPicPr>
            <p:cNvPr id="8"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3475" y="1828800"/>
              <a:ext cx="7019925" cy="2632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 y="2667000"/>
              <a:ext cx="2276475" cy="1958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8200" y="2744788"/>
              <a:ext cx="2266950" cy="1903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Rectangle 1"/>
          <p:cNvSpPr/>
          <p:nvPr/>
        </p:nvSpPr>
        <p:spPr>
          <a:xfrm>
            <a:off x="2955334" y="5604165"/>
            <a:ext cx="5849678" cy="400110"/>
          </a:xfrm>
          <a:prstGeom prst="rect">
            <a:avLst/>
          </a:prstGeom>
        </p:spPr>
        <p:txBody>
          <a:bodyPr wrap="none">
            <a:spAutoFit/>
          </a:bodyPr>
          <a:lstStyle/>
          <a:p>
            <a:r>
              <a:rPr lang="en-US" sz="2000" dirty="0">
                <a:solidFill>
                  <a:srgbClr val="002060"/>
                </a:solidFill>
                <a:latin typeface="Berlin Sans FB" panose="020E0602020502020306" pitchFamily="34" charset="0"/>
              </a:rPr>
              <a:t>How </a:t>
            </a:r>
            <a:r>
              <a:rPr lang="en-US" sz="2000" dirty="0">
                <a:solidFill>
                  <a:srgbClr val="C00000"/>
                </a:solidFill>
                <a:latin typeface="Berlin Sans FB" panose="020E0602020502020306" pitchFamily="34" charset="0"/>
              </a:rPr>
              <a:t>Labels entries</a:t>
            </a:r>
            <a:r>
              <a:rPr lang="en-US" sz="2000" dirty="0">
                <a:solidFill>
                  <a:srgbClr val="002060"/>
                </a:solidFill>
                <a:latin typeface="Berlin Sans FB" panose="020E0602020502020306" pitchFamily="34" charset="0"/>
              </a:rPr>
              <a:t> are made into the Routing table ?</a:t>
            </a:r>
            <a:endParaRPr lang="en-US" sz="2000" dirty="0"/>
          </a:p>
        </p:txBody>
      </p:sp>
      <p:sp>
        <p:nvSpPr>
          <p:cNvPr id="4" name="Slide Number Placeholder 3"/>
          <p:cNvSpPr>
            <a:spLocks noGrp="1"/>
          </p:cNvSpPr>
          <p:nvPr>
            <p:ph type="sldNum" sz="quarter" idx="12"/>
          </p:nvPr>
        </p:nvSpPr>
        <p:spPr/>
        <p:txBody>
          <a:bodyPr/>
          <a:lstStyle/>
          <a:p>
            <a:fld id="{ACCB3F37-D9E5-4EF0-9BA6-D1FB33CB2B8E}" type="slidenum">
              <a:rPr lang="en-US" smtClean="0"/>
              <a:t>12</a:t>
            </a:fld>
            <a:endParaRPr lang="en-US"/>
          </a:p>
        </p:txBody>
      </p:sp>
    </p:spTree>
    <p:extLst>
      <p:ext uri="{BB962C8B-B14F-4D97-AF65-F5344CB8AC3E}">
        <p14:creationId xmlns:p14="http://schemas.microsoft.com/office/powerpoint/2010/main" val="2361790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6" name="Rectangle 5"/>
          <p:cNvSpPr/>
          <p:nvPr/>
        </p:nvSpPr>
        <p:spPr>
          <a:xfrm>
            <a:off x="371476" y="1457999"/>
            <a:ext cx="10746039" cy="646331"/>
          </a:xfrm>
          <a:prstGeom prst="rect">
            <a:avLst/>
          </a:prstGeom>
        </p:spPr>
        <p:txBody>
          <a:bodyPr wrap="square">
            <a:spAutoFit/>
          </a:bodyPr>
          <a:lstStyle/>
          <a:p>
            <a:pPr>
              <a:lnSpc>
                <a:spcPct val="150000"/>
              </a:lnSpc>
            </a:pPr>
            <a:r>
              <a:rPr lang="en-US" altLang="en-US" sz="2400" dirty="0">
                <a:solidFill>
                  <a:srgbClr val="C00000"/>
                </a:solidFill>
                <a:latin typeface="Berlin Sans FB" panose="020E0602020502020306" pitchFamily="34" charset="0"/>
              </a:rPr>
              <a:t>Setup Phase </a:t>
            </a:r>
            <a:r>
              <a:rPr lang="en-US" altLang="en-US" sz="2000" dirty="0">
                <a:solidFill>
                  <a:srgbClr val="002060"/>
                </a:solidFill>
                <a:latin typeface="Berlin Sans FB" panose="020E0602020502020306" pitchFamily="34" charset="0"/>
              </a:rPr>
              <a:t>uses two auxiliary packets named – 	</a:t>
            </a:r>
            <a:r>
              <a:rPr lang="en-US" altLang="en-US" sz="2000" dirty="0">
                <a:solidFill>
                  <a:srgbClr val="C00000"/>
                </a:solidFill>
                <a:latin typeface="Berlin Sans FB" panose="020E0602020502020306" pitchFamily="34" charset="0"/>
              </a:rPr>
              <a:t>Request </a:t>
            </a:r>
            <a:r>
              <a:rPr lang="en-US" altLang="en-US" sz="2000" dirty="0">
                <a:solidFill>
                  <a:srgbClr val="002060"/>
                </a:solidFill>
                <a:latin typeface="Berlin Sans FB" panose="020E0602020502020306" pitchFamily="34" charset="0"/>
              </a:rPr>
              <a:t> &amp; </a:t>
            </a:r>
            <a:r>
              <a:rPr lang="en-US" altLang="en-US" sz="2000" dirty="0">
                <a:solidFill>
                  <a:srgbClr val="C00000"/>
                </a:solidFill>
                <a:latin typeface="Berlin Sans FB" panose="020E0602020502020306" pitchFamily="34" charset="0"/>
              </a:rPr>
              <a:t>Acknowledgement packets</a:t>
            </a:r>
            <a:r>
              <a:rPr lang="en-US" altLang="en-US" sz="2000" dirty="0">
                <a:solidFill>
                  <a:srgbClr val="002060"/>
                </a:solidFill>
                <a:latin typeface="Berlin Sans FB" panose="020E0602020502020306" pitchFamily="34" charset="0"/>
              </a:rPr>
              <a:t>.</a:t>
            </a:r>
          </a:p>
        </p:txBody>
      </p:sp>
      <p:sp>
        <p:nvSpPr>
          <p:cNvPr id="7" name="Rectangle 6"/>
          <p:cNvSpPr/>
          <p:nvPr/>
        </p:nvSpPr>
        <p:spPr>
          <a:xfrm>
            <a:off x="788894" y="523220"/>
            <a:ext cx="10459499" cy="1108958"/>
          </a:xfrm>
          <a:prstGeom prst="rect">
            <a:avLst/>
          </a:prstGeom>
        </p:spPr>
        <p:txBody>
          <a:bodyPr wrap="square">
            <a:spAutoFit/>
          </a:bodyPr>
          <a:lstStyle/>
          <a:p>
            <a:pPr>
              <a:lnSpc>
                <a:spcPct val="114000"/>
              </a:lnSpc>
            </a:pPr>
            <a:r>
              <a:rPr lang="en-US" sz="2400" b="1" dirty="0">
                <a:solidFill>
                  <a:srgbClr val="000000"/>
                </a:solidFill>
                <a:cs typeface="Segoe UI Semilight" panose="020B0402040204020203" pitchFamily="34" charset="0"/>
              </a:rPr>
              <a:t>Virtual Circuits -</a:t>
            </a:r>
            <a:endParaRPr lang="en-US" sz="1600" dirty="0"/>
          </a:p>
          <a:p>
            <a:pPr>
              <a:lnSpc>
                <a:spcPct val="114000"/>
              </a:lnSpc>
            </a:pPr>
            <a:r>
              <a:rPr lang="en-US" dirty="0"/>
              <a:t>	</a:t>
            </a:r>
            <a:r>
              <a:rPr lang="en-US" sz="2400" dirty="0"/>
              <a:t>A </a:t>
            </a:r>
            <a:r>
              <a:rPr lang="en-US" sz="2400" dirty="0">
                <a:solidFill>
                  <a:srgbClr val="C00000"/>
                </a:solidFill>
              </a:rPr>
              <a:t>three-phase</a:t>
            </a:r>
            <a:r>
              <a:rPr lang="en-US" sz="2400" dirty="0"/>
              <a:t> process is used: </a:t>
            </a:r>
            <a:r>
              <a:rPr lang="en-US" sz="2400" i="1" dirty="0"/>
              <a:t>setup</a:t>
            </a:r>
            <a:r>
              <a:rPr lang="en-US" sz="2400" dirty="0"/>
              <a:t>, </a:t>
            </a:r>
            <a:r>
              <a:rPr lang="en-US" sz="2400" i="1" dirty="0"/>
              <a:t>data transfer</a:t>
            </a:r>
            <a:r>
              <a:rPr lang="en-US" sz="2400" dirty="0"/>
              <a:t>, and </a:t>
            </a:r>
            <a:r>
              <a:rPr lang="en-US" sz="2400" i="1" dirty="0"/>
              <a:t>teardown</a:t>
            </a:r>
            <a:r>
              <a:rPr lang="en-US" sz="3600" b="1" dirty="0">
                <a:solidFill>
                  <a:srgbClr val="000000"/>
                </a:solidFill>
                <a:cs typeface="Segoe UI Semilight" panose="020B0402040204020203" pitchFamily="34" charset="0"/>
              </a:rPr>
              <a:t> </a:t>
            </a:r>
            <a:endParaRPr lang="en-US" sz="2800" b="1" dirty="0">
              <a:solidFill>
                <a:srgbClr val="000000"/>
              </a:solidFill>
              <a:cs typeface="Segoe UI Semilight" panose="020B0402040204020203" pitchFamily="34" charset="0"/>
            </a:endParaRPr>
          </a:p>
        </p:txBody>
      </p:sp>
      <p:grpSp>
        <p:nvGrpSpPr>
          <p:cNvPr id="5" name="Group 4"/>
          <p:cNvGrpSpPr/>
          <p:nvPr/>
        </p:nvGrpSpPr>
        <p:grpSpPr>
          <a:xfrm>
            <a:off x="1563329" y="2104330"/>
            <a:ext cx="8436078" cy="4753670"/>
            <a:chOff x="395288" y="1371600"/>
            <a:chExt cx="8291512" cy="5037138"/>
          </a:xfrm>
        </p:grpSpPr>
        <p:pic>
          <p:nvPicPr>
            <p:cNvPr id="8"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5288" y="1387475"/>
              <a:ext cx="8291512" cy="356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2057400"/>
              <a:ext cx="1600200" cy="107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3330575"/>
              <a:ext cx="987425" cy="936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33850" y="4114800"/>
              <a:ext cx="112395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24600" y="3505200"/>
              <a:ext cx="1371600" cy="107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1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41575" y="1371600"/>
              <a:ext cx="1901825" cy="1287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2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362200" y="4962525"/>
              <a:ext cx="1846263" cy="1438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011738" y="4953000"/>
              <a:ext cx="1846262" cy="14557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Rectangle 1"/>
          <p:cNvSpPr/>
          <p:nvPr/>
        </p:nvSpPr>
        <p:spPr>
          <a:xfrm>
            <a:off x="230019" y="4395020"/>
            <a:ext cx="2456313" cy="369332"/>
          </a:xfrm>
          <a:prstGeom prst="rect">
            <a:avLst/>
          </a:prstGeom>
        </p:spPr>
        <p:txBody>
          <a:bodyPr wrap="none">
            <a:spAutoFit/>
          </a:bodyPr>
          <a:lstStyle/>
          <a:p>
            <a:r>
              <a:rPr lang="en-US" altLang="en-US" b="1" i="1" dirty="0"/>
              <a:t>Sending </a:t>
            </a:r>
            <a:r>
              <a:rPr lang="en-US" altLang="en-US" b="1" i="1" dirty="0">
                <a:solidFill>
                  <a:srgbClr val="C00000"/>
                </a:solidFill>
              </a:rPr>
              <a:t>Request </a:t>
            </a:r>
            <a:r>
              <a:rPr lang="en-US" altLang="en-US" b="1" i="1" dirty="0"/>
              <a:t>packet</a:t>
            </a:r>
            <a:endParaRPr lang="en-US" b="1" dirty="0"/>
          </a:p>
        </p:txBody>
      </p:sp>
      <p:sp>
        <p:nvSpPr>
          <p:cNvPr id="4" name="Slide Number Placeholder 3"/>
          <p:cNvSpPr>
            <a:spLocks noGrp="1"/>
          </p:cNvSpPr>
          <p:nvPr>
            <p:ph type="sldNum" sz="quarter" idx="12"/>
          </p:nvPr>
        </p:nvSpPr>
        <p:spPr/>
        <p:txBody>
          <a:bodyPr/>
          <a:lstStyle/>
          <a:p>
            <a:fld id="{ACCB3F37-D9E5-4EF0-9BA6-D1FB33CB2B8E}" type="slidenum">
              <a:rPr lang="en-US" smtClean="0"/>
              <a:t>13</a:t>
            </a:fld>
            <a:endParaRPr lang="en-US"/>
          </a:p>
        </p:txBody>
      </p:sp>
    </p:spTree>
    <p:extLst>
      <p:ext uri="{BB962C8B-B14F-4D97-AF65-F5344CB8AC3E}">
        <p14:creationId xmlns:p14="http://schemas.microsoft.com/office/powerpoint/2010/main" val="1944605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6" name="Rectangle 5"/>
          <p:cNvSpPr/>
          <p:nvPr/>
        </p:nvSpPr>
        <p:spPr>
          <a:xfrm>
            <a:off x="645623" y="825774"/>
            <a:ext cx="10746039" cy="646331"/>
          </a:xfrm>
          <a:prstGeom prst="rect">
            <a:avLst/>
          </a:prstGeom>
        </p:spPr>
        <p:txBody>
          <a:bodyPr wrap="square">
            <a:spAutoFit/>
          </a:bodyPr>
          <a:lstStyle/>
          <a:p>
            <a:pPr>
              <a:lnSpc>
                <a:spcPct val="150000"/>
              </a:lnSpc>
            </a:pPr>
            <a:r>
              <a:rPr lang="en-US" altLang="en-US" sz="2400" dirty="0">
                <a:solidFill>
                  <a:srgbClr val="C00000"/>
                </a:solidFill>
                <a:latin typeface="Berlin Sans FB" panose="020E0602020502020306" pitchFamily="34" charset="0"/>
              </a:rPr>
              <a:t>Setup Phase </a:t>
            </a:r>
            <a:r>
              <a:rPr lang="en-US" altLang="en-US" sz="2000" dirty="0">
                <a:solidFill>
                  <a:srgbClr val="002060"/>
                </a:solidFill>
                <a:latin typeface="Berlin Sans FB" panose="020E0602020502020306" pitchFamily="34" charset="0"/>
              </a:rPr>
              <a:t>uses two auxiliary packets named – 	</a:t>
            </a:r>
            <a:r>
              <a:rPr lang="en-US" altLang="en-US" sz="2000" dirty="0">
                <a:solidFill>
                  <a:srgbClr val="C00000"/>
                </a:solidFill>
                <a:latin typeface="Berlin Sans FB" panose="020E0602020502020306" pitchFamily="34" charset="0"/>
              </a:rPr>
              <a:t>Request </a:t>
            </a:r>
            <a:r>
              <a:rPr lang="en-US" altLang="en-US" sz="2000" dirty="0">
                <a:solidFill>
                  <a:srgbClr val="002060"/>
                </a:solidFill>
                <a:latin typeface="Berlin Sans FB" panose="020E0602020502020306" pitchFamily="34" charset="0"/>
              </a:rPr>
              <a:t> &amp; </a:t>
            </a:r>
            <a:r>
              <a:rPr lang="en-US" altLang="en-US" sz="2000" dirty="0">
                <a:solidFill>
                  <a:srgbClr val="C00000"/>
                </a:solidFill>
                <a:latin typeface="Berlin Sans FB" panose="020E0602020502020306" pitchFamily="34" charset="0"/>
              </a:rPr>
              <a:t>Acknowledgement packets</a:t>
            </a:r>
            <a:r>
              <a:rPr lang="en-US" altLang="en-US" sz="2000" dirty="0">
                <a:solidFill>
                  <a:srgbClr val="002060"/>
                </a:solidFill>
                <a:latin typeface="Berlin Sans FB" panose="020E0602020502020306" pitchFamily="34" charset="0"/>
              </a:rPr>
              <a:t>.</a:t>
            </a:r>
          </a:p>
        </p:txBody>
      </p:sp>
      <p:sp>
        <p:nvSpPr>
          <p:cNvPr id="7" name="Rectangle 6"/>
          <p:cNvSpPr/>
          <p:nvPr/>
        </p:nvSpPr>
        <p:spPr>
          <a:xfrm>
            <a:off x="788894" y="523220"/>
            <a:ext cx="10459499" cy="489365"/>
          </a:xfrm>
          <a:prstGeom prst="rect">
            <a:avLst/>
          </a:prstGeom>
        </p:spPr>
        <p:txBody>
          <a:bodyPr wrap="square">
            <a:spAutoFit/>
          </a:bodyPr>
          <a:lstStyle/>
          <a:p>
            <a:pPr>
              <a:lnSpc>
                <a:spcPct val="114000"/>
              </a:lnSpc>
            </a:pPr>
            <a:r>
              <a:rPr lang="en-US" sz="2400" b="1" dirty="0">
                <a:solidFill>
                  <a:srgbClr val="000000"/>
                </a:solidFill>
                <a:cs typeface="Segoe UI Semilight" panose="020B0402040204020203" pitchFamily="34" charset="0"/>
              </a:rPr>
              <a:t>Virtual Circuits -</a:t>
            </a:r>
            <a:endParaRPr lang="en-US" sz="1600" dirty="0"/>
          </a:p>
        </p:txBody>
      </p:sp>
      <p:sp>
        <p:nvSpPr>
          <p:cNvPr id="2" name="Rectangle 1"/>
          <p:cNvSpPr/>
          <p:nvPr/>
        </p:nvSpPr>
        <p:spPr>
          <a:xfrm>
            <a:off x="143483" y="4033672"/>
            <a:ext cx="3112775" cy="369332"/>
          </a:xfrm>
          <a:prstGeom prst="rect">
            <a:avLst/>
          </a:prstGeom>
        </p:spPr>
        <p:txBody>
          <a:bodyPr wrap="none">
            <a:spAutoFit/>
          </a:bodyPr>
          <a:lstStyle/>
          <a:p>
            <a:r>
              <a:rPr lang="en-US" b="1" i="1" dirty="0">
                <a:latin typeface="Times New Roman" panose="02020603050405020304" pitchFamily="18" charset="0"/>
              </a:rPr>
              <a:t>Setup </a:t>
            </a:r>
            <a:r>
              <a:rPr lang="en-US" b="1" i="1" dirty="0">
                <a:solidFill>
                  <a:srgbClr val="C00000"/>
                </a:solidFill>
                <a:latin typeface="Times New Roman" panose="02020603050405020304" pitchFamily="18" charset="0"/>
              </a:rPr>
              <a:t>Acknowledgment </a:t>
            </a:r>
            <a:r>
              <a:rPr lang="en-US" b="1" i="1" dirty="0">
                <a:latin typeface="Times New Roman" panose="02020603050405020304" pitchFamily="18" charset="0"/>
              </a:rPr>
              <a:t>Packet</a:t>
            </a:r>
            <a:endParaRPr lang="en-US" b="1" dirty="0"/>
          </a:p>
        </p:txBody>
      </p:sp>
      <p:grpSp>
        <p:nvGrpSpPr>
          <p:cNvPr id="16" name="Group 15"/>
          <p:cNvGrpSpPr/>
          <p:nvPr/>
        </p:nvGrpSpPr>
        <p:grpSpPr>
          <a:xfrm>
            <a:off x="2604312" y="1774659"/>
            <a:ext cx="8281988" cy="4895850"/>
            <a:chOff x="228600" y="1276350"/>
            <a:chExt cx="8281988" cy="4895850"/>
          </a:xfrm>
        </p:grpSpPr>
        <p:pic>
          <p:nvPicPr>
            <p:cNvPr id="17"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276350"/>
              <a:ext cx="8281988" cy="489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3352800"/>
              <a:ext cx="1371600" cy="1125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1450" y="3981450"/>
              <a:ext cx="1123950" cy="514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67000" y="3182938"/>
              <a:ext cx="739775" cy="931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1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00" y="1962150"/>
              <a:ext cx="1600200" cy="108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 name="Picture 1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53200" y="4572000"/>
              <a:ext cx="173038" cy="198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 name="Picture 2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419600" y="4495800"/>
              <a:ext cx="173038" cy="198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2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505200" y="3535363"/>
              <a:ext cx="173038" cy="198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 name="Slide Number Placeholder 3"/>
          <p:cNvSpPr>
            <a:spLocks noGrp="1"/>
          </p:cNvSpPr>
          <p:nvPr>
            <p:ph type="sldNum" sz="quarter" idx="12"/>
          </p:nvPr>
        </p:nvSpPr>
        <p:spPr/>
        <p:txBody>
          <a:bodyPr/>
          <a:lstStyle/>
          <a:p>
            <a:fld id="{ACCB3F37-D9E5-4EF0-9BA6-D1FB33CB2B8E}" type="slidenum">
              <a:rPr lang="en-US" smtClean="0"/>
              <a:t>14</a:t>
            </a:fld>
            <a:endParaRPr lang="en-US"/>
          </a:p>
        </p:txBody>
      </p:sp>
    </p:spTree>
    <p:extLst>
      <p:ext uri="{BB962C8B-B14F-4D97-AF65-F5344CB8AC3E}">
        <p14:creationId xmlns:p14="http://schemas.microsoft.com/office/powerpoint/2010/main" val="1081136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6" name="Rectangle 5"/>
          <p:cNvSpPr/>
          <p:nvPr/>
        </p:nvSpPr>
        <p:spPr>
          <a:xfrm>
            <a:off x="709571" y="823147"/>
            <a:ext cx="3548755" cy="576312"/>
          </a:xfrm>
          <a:prstGeom prst="rect">
            <a:avLst/>
          </a:prstGeom>
        </p:spPr>
        <p:txBody>
          <a:bodyPr wrap="square">
            <a:spAutoFit/>
          </a:bodyPr>
          <a:lstStyle/>
          <a:p>
            <a:pPr>
              <a:lnSpc>
                <a:spcPct val="150000"/>
              </a:lnSpc>
            </a:pPr>
            <a:r>
              <a:rPr lang="en-US" altLang="en-US" sz="2400" dirty="0">
                <a:solidFill>
                  <a:srgbClr val="C00000"/>
                </a:solidFill>
                <a:latin typeface="Berlin Sans FB" panose="020E0602020502020306" pitchFamily="34" charset="0"/>
              </a:rPr>
              <a:t>Data Transfer phase</a:t>
            </a:r>
            <a:endParaRPr lang="en-US" altLang="en-US" sz="2000" dirty="0">
              <a:solidFill>
                <a:srgbClr val="002060"/>
              </a:solidFill>
              <a:latin typeface="Berlin Sans FB" panose="020E0602020502020306" pitchFamily="34" charset="0"/>
            </a:endParaRPr>
          </a:p>
        </p:txBody>
      </p:sp>
      <p:sp>
        <p:nvSpPr>
          <p:cNvPr id="7" name="Rectangle 6"/>
          <p:cNvSpPr/>
          <p:nvPr/>
        </p:nvSpPr>
        <p:spPr>
          <a:xfrm>
            <a:off x="432530" y="517981"/>
            <a:ext cx="10459499" cy="489365"/>
          </a:xfrm>
          <a:prstGeom prst="rect">
            <a:avLst/>
          </a:prstGeom>
        </p:spPr>
        <p:txBody>
          <a:bodyPr wrap="square">
            <a:spAutoFit/>
          </a:bodyPr>
          <a:lstStyle/>
          <a:p>
            <a:pPr>
              <a:lnSpc>
                <a:spcPct val="114000"/>
              </a:lnSpc>
            </a:pPr>
            <a:r>
              <a:rPr lang="en-US" sz="2400" b="1" dirty="0">
                <a:solidFill>
                  <a:srgbClr val="000000"/>
                </a:solidFill>
                <a:cs typeface="Segoe UI Semilight" panose="020B0402040204020203" pitchFamily="34" charset="0"/>
              </a:rPr>
              <a:t>Virtual Circuits -</a:t>
            </a:r>
            <a:endParaRPr lang="en-US" sz="1600" dirty="0"/>
          </a:p>
        </p:txBody>
      </p:sp>
      <p:sp>
        <p:nvSpPr>
          <p:cNvPr id="2" name="Rectangle 1"/>
          <p:cNvSpPr/>
          <p:nvPr/>
        </p:nvSpPr>
        <p:spPr>
          <a:xfrm>
            <a:off x="0" y="4665557"/>
            <a:ext cx="4967898" cy="369332"/>
          </a:xfrm>
          <a:prstGeom prst="rect">
            <a:avLst/>
          </a:prstGeom>
        </p:spPr>
        <p:txBody>
          <a:bodyPr wrap="none">
            <a:spAutoFit/>
          </a:bodyPr>
          <a:lstStyle/>
          <a:p>
            <a:r>
              <a:rPr lang="en-US" b="1" i="1" dirty="0"/>
              <a:t>Flow of one packet in an established virtual circuit</a:t>
            </a:r>
            <a:endParaRPr lang="en-US" sz="1400" b="1" dirty="0"/>
          </a:p>
        </p:txBody>
      </p:sp>
      <p:grpSp>
        <p:nvGrpSpPr>
          <p:cNvPr id="16" name="Group 15"/>
          <p:cNvGrpSpPr/>
          <p:nvPr/>
        </p:nvGrpSpPr>
        <p:grpSpPr>
          <a:xfrm>
            <a:off x="2757949" y="1211157"/>
            <a:ext cx="8382000" cy="5100637"/>
            <a:chOff x="457200" y="919163"/>
            <a:chExt cx="8382000" cy="5100637"/>
          </a:xfrm>
        </p:grpSpPr>
        <p:pic>
          <p:nvPicPr>
            <p:cNvPr id="17" name="Picture 1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919163"/>
              <a:ext cx="8382000" cy="5100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1752600"/>
              <a:ext cx="1773238" cy="1135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67000" y="3048000"/>
              <a:ext cx="1389063" cy="933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14800" y="3886200"/>
              <a:ext cx="1216025" cy="487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 name="Picture 1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50013" y="3124200"/>
              <a:ext cx="1398587"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 name="Slide Number Placeholder 3"/>
          <p:cNvSpPr>
            <a:spLocks noGrp="1"/>
          </p:cNvSpPr>
          <p:nvPr>
            <p:ph type="sldNum" sz="quarter" idx="12"/>
          </p:nvPr>
        </p:nvSpPr>
        <p:spPr/>
        <p:txBody>
          <a:bodyPr/>
          <a:lstStyle/>
          <a:p>
            <a:fld id="{ACCB3F37-D9E5-4EF0-9BA6-D1FB33CB2B8E}" type="slidenum">
              <a:rPr lang="en-US" smtClean="0"/>
              <a:t>15</a:t>
            </a:fld>
            <a:endParaRPr lang="en-US"/>
          </a:p>
        </p:txBody>
      </p:sp>
    </p:spTree>
    <p:extLst>
      <p:ext uri="{BB962C8B-B14F-4D97-AF65-F5344CB8AC3E}">
        <p14:creationId xmlns:p14="http://schemas.microsoft.com/office/powerpoint/2010/main" val="3674122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6" name="Rectangle 5"/>
          <p:cNvSpPr/>
          <p:nvPr/>
        </p:nvSpPr>
        <p:spPr>
          <a:xfrm>
            <a:off x="1089538" y="1784798"/>
            <a:ext cx="10521488" cy="2308324"/>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After sending all packets from A to B </a:t>
            </a:r>
            <a:endParaRPr lang="en-US" altLang="en-US" sz="2400" dirty="0">
              <a:solidFill>
                <a:srgbClr val="C00000"/>
              </a:solidFill>
              <a:latin typeface="Berlin Sans FB" panose="020E0602020502020306" pitchFamily="34" charset="0"/>
            </a:endParaRPr>
          </a:p>
          <a:p>
            <a:pPr>
              <a:lnSpc>
                <a:spcPct val="150000"/>
              </a:lnSpc>
            </a:pPr>
            <a:r>
              <a:rPr lang="en-US" sz="2400" dirty="0"/>
              <a:t>	</a:t>
            </a:r>
            <a:r>
              <a:rPr lang="en-US" sz="2400" dirty="0">
                <a:solidFill>
                  <a:srgbClr val="C00000"/>
                </a:solidFill>
                <a:latin typeface="Berlin Sans FB" panose="020E0602020502020306" pitchFamily="34" charset="0"/>
              </a:rPr>
              <a:t>A </a:t>
            </a:r>
            <a:r>
              <a:rPr lang="en-US" sz="2400" dirty="0">
                <a:solidFill>
                  <a:srgbClr val="002060"/>
                </a:solidFill>
                <a:latin typeface="Berlin Sans FB" panose="020E0602020502020306" pitchFamily="34" charset="0"/>
              </a:rPr>
              <a:t>sends a special packet called </a:t>
            </a:r>
            <a:r>
              <a:rPr lang="en-US" sz="2400" dirty="0">
                <a:solidFill>
                  <a:srgbClr val="C00000"/>
                </a:solidFill>
                <a:latin typeface="Berlin Sans FB" panose="020E0602020502020306" pitchFamily="34" charset="0"/>
              </a:rPr>
              <a:t>a teardown packet</a:t>
            </a:r>
            <a:r>
              <a:rPr lang="en-US" sz="2400" dirty="0">
                <a:solidFill>
                  <a:srgbClr val="002060"/>
                </a:solidFill>
                <a:latin typeface="Berlin Sans FB" panose="020E0602020502020306" pitchFamily="34" charset="0"/>
              </a:rPr>
              <a:t>. </a:t>
            </a:r>
          </a:p>
          <a:p>
            <a:pPr>
              <a:lnSpc>
                <a:spcPct val="150000"/>
              </a:lnSpc>
            </a:pPr>
            <a:r>
              <a:rPr lang="en-US" sz="2400" dirty="0">
                <a:solidFill>
                  <a:srgbClr val="002060"/>
                </a:solidFill>
                <a:latin typeface="Berlin Sans FB" panose="020E0602020502020306" pitchFamily="34" charset="0"/>
              </a:rPr>
              <a:t>	Destination </a:t>
            </a:r>
            <a:r>
              <a:rPr lang="en-US" sz="2400" dirty="0">
                <a:solidFill>
                  <a:srgbClr val="C00000"/>
                </a:solidFill>
                <a:latin typeface="Berlin Sans FB" panose="020E0602020502020306" pitchFamily="34" charset="0"/>
              </a:rPr>
              <a:t>B</a:t>
            </a:r>
            <a:r>
              <a:rPr lang="en-US" sz="2400" dirty="0">
                <a:solidFill>
                  <a:srgbClr val="002060"/>
                </a:solidFill>
                <a:latin typeface="Berlin Sans FB" panose="020E0602020502020306" pitchFamily="34" charset="0"/>
              </a:rPr>
              <a:t> responds with a </a:t>
            </a:r>
            <a:r>
              <a:rPr lang="en-US" sz="2400" dirty="0">
                <a:solidFill>
                  <a:srgbClr val="C00000"/>
                </a:solidFill>
                <a:latin typeface="Berlin Sans FB" panose="020E0602020502020306" pitchFamily="34" charset="0"/>
              </a:rPr>
              <a:t>confirmation packet</a:t>
            </a:r>
            <a:r>
              <a:rPr lang="en-US" sz="2400" dirty="0">
                <a:solidFill>
                  <a:srgbClr val="002060"/>
                </a:solidFill>
                <a:latin typeface="Berlin Sans FB" panose="020E0602020502020306" pitchFamily="34" charset="0"/>
              </a:rPr>
              <a:t>.</a:t>
            </a:r>
            <a:r>
              <a:rPr lang="en-US" sz="2400" dirty="0"/>
              <a:t> </a:t>
            </a:r>
          </a:p>
          <a:p>
            <a:pPr>
              <a:lnSpc>
                <a:spcPct val="150000"/>
              </a:lnSpc>
            </a:pPr>
            <a:r>
              <a:rPr lang="en-US" sz="2400" dirty="0"/>
              <a:t>	</a:t>
            </a:r>
            <a:r>
              <a:rPr lang="en-US" sz="2400" dirty="0">
                <a:solidFill>
                  <a:srgbClr val="002060"/>
                </a:solidFill>
                <a:latin typeface="Berlin Sans FB" panose="020E0602020502020306" pitchFamily="34" charset="0"/>
              </a:rPr>
              <a:t>All routers </a:t>
            </a:r>
            <a:r>
              <a:rPr lang="en-US" sz="2400" dirty="0">
                <a:solidFill>
                  <a:srgbClr val="C00000"/>
                </a:solidFill>
                <a:latin typeface="Berlin Sans FB" panose="020E0602020502020306" pitchFamily="34" charset="0"/>
              </a:rPr>
              <a:t>delete the corresponding entry </a:t>
            </a:r>
            <a:r>
              <a:rPr lang="en-US" sz="2400" dirty="0">
                <a:solidFill>
                  <a:srgbClr val="002060"/>
                </a:solidFill>
                <a:latin typeface="Berlin Sans FB" panose="020E0602020502020306" pitchFamily="34" charset="0"/>
              </a:rPr>
              <a:t>from their tables.</a:t>
            </a:r>
          </a:p>
        </p:txBody>
      </p:sp>
      <p:sp>
        <p:nvSpPr>
          <p:cNvPr id="5" name="Rectangle 4"/>
          <p:cNvSpPr/>
          <p:nvPr/>
        </p:nvSpPr>
        <p:spPr>
          <a:xfrm>
            <a:off x="646037" y="649895"/>
            <a:ext cx="3778479" cy="513346"/>
          </a:xfrm>
          <a:prstGeom prst="rect">
            <a:avLst/>
          </a:prstGeom>
        </p:spPr>
        <p:txBody>
          <a:bodyPr wrap="square">
            <a:spAutoFit/>
          </a:bodyPr>
          <a:lstStyle/>
          <a:p>
            <a:pPr>
              <a:lnSpc>
                <a:spcPct val="114000"/>
              </a:lnSpc>
            </a:pPr>
            <a:r>
              <a:rPr lang="en-US" sz="2400" b="1" dirty="0">
                <a:solidFill>
                  <a:srgbClr val="000000"/>
                </a:solidFill>
                <a:cs typeface="Segoe UI Semilight" panose="020B0402040204020203" pitchFamily="34" charset="0"/>
              </a:rPr>
              <a:t>Virtual Circuits -</a:t>
            </a:r>
            <a:endParaRPr lang="en-US" sz="1600" dirty="0"/>
          </a:p>
        </p:txBody>
      </p:sp>
      <p:sp>
        <p:nvSpPr>
          <p:cNvPr id="8" name="Rectangle 7"/>
          <p:cNvSpPr/>
          <p:nvPr/>
        </p:nvSpPr>
        <p:spPr>
          <a:xfrm>
            <a:off x="875761" y="1046005"/>
            <a:ext cx="3548755" cy="576312"/>
          </a:xfrm>
          <a:prstGeom prst="rect">
            <a:avLst/>
          </a:prstGeom>
        </p:spPr>
        <p:txBody>
          <a:bodyPr wrap="square">
            <a:spAutoFit/>
          </a:bodyPr>
          <a:lstStyle/>
          <a:p>
            <a:pPr>
              <a:lnSpc>
                <a:spcPct val="150000"/>
              </a:lnSpc>
            </a:pPr>
            <a:r>
              <a:rPr lang="en-US" altLang="en-US" sz="2400" dirty="0">
                <a:solidFill>
                  <a:srgbClr val="C00000"/>
                </a:solidFill>
                <a:latin typeface="Berlin Sans FB" panose="020E0602020502020306" pitchFamily="34" charset="0"/>
              </a:rPr>
              <a:t>Teardown Phase</a:t>
            </a:r>
            <a:endParaRPr lang="en-US" altLang="en-US" sz="2000" dirty="0">
              <a:solidFill>
                <a:srgbClr val="002060"/>
              </a:solidFill>
              <a:latin typeface="Berlin Sans FB" panose="020E0602020502020306" pitchFamily="34" charset="0"/>
            </a:endParaRPr>
          </a:p>
        </p:txBody>
      </p:sp>
      <p:sp>
        <p:nvSpPr>
          <p:cNvPr id="2" name="Slide Number Placeholder 1"/>
          <p:cNvSpPr>
            <a:spLocks noGrp="1"/>
          </p:cNvSpPr>
          <p:nvPr>
            <p:ph type="sldNum" sz="quarter" idx="12"/>
          </p:nvPr>
        </p:nvSpPr>
        <p:spPr/>
        <p:txBody>
          <a:bodyPr/>
          <a:lstStyle/>
          <a:p>
            <a:fld id="{ACCB3F37-D9E5-4EF0-9BA6-D1FB33CB2B8E}" type="slidenum">
              <a:rPr lang="en-US" smtClean="0"/>
              <a:t>16</a:t>
            </a:fld>
            <a:endParaRPr lang="en-US"/>
          </a:p>
        </p:txBody>
      </p:sp>
    </p:spTree>
    <p:extLst>
      <p:ext uri="{BB962C8B-B14F-4D97-AF65-F5344CB8AC3E}">
        <p14:creationId xmlns:p14="http://schemas.microsoft.com/office/powerpoint/2010/main" val="4106295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7" name="Rectangle 6"/>
          <p:cNvSpPr/>
          <p:nvPr/>
        </p:nvSpPr>
        <p:spPr>
          <a:xfrm>
            <a:off x="631288" y="445910"/>
            <a:ext cx="6462686" cy="738664"/>
          </a:xfrm>
          <a:prstGeom prst="rect">
            <a:avLst/>
          </a:prstGeom>
        </p:spPr>
        <p:txBody>
          <a:bodyPr wrap="square">
            <a:spAutoFit/>
          </a:bodyPr>
          <a:lstStyle/>
          <a:p>
            <a:pPr>
              <a:lnSpc>
                <a:spcPct val="150000"/>
              </a:lnSpc>
            </a:pPr>
            <a:r>
              <a:rPr lang="en-US" sz="2800" b="1" dirty="0">
                <a:solidFill>
                  <a:srgbClr val="000000"/>
                </a:solidFill>
                <a:cs typeface="Segoe UI Semilight" panose="020B0402040204020203" pitchFamily="34" charset="0"/>
              </a:rPr>
              <a:t>Delay in Connection Oriented Network</a:t>
            </a:r>
          </a:p>
        </p:txBody>
      </p:sp>
      <p:grpSp>
        <p:nvGrpSpPr>
          <p:cNvPr id="5" name="Group 4"/>
          <p:cNvGrpSpPr/>
          <p:nvPr/>
        </p:nvGrpSpPr>
        <p:grpSpPr>
          <a:xfrm>
            <a:off x="1499418" y="1630484"/>
            <a:ext cx="7865807" cy="4298368"/>
            <a:chOff x="762000" y="1517650"/>
            <a:chExt cx="7467600" cy="4044950"/>
          </a:xfrm>
        </p:grpSpPr>
        <p:pic>
          <p:nvPicPr>
            <p:cNvPr id="8"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8988" y="1517650"/>
              <a:ext cx="7440612" cy="4044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1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2286000"/>
              <a:ext cx="5667375"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00200" y="2667000"/>
              <a:ext cx="5657850" cy="40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2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24000" y="3124200"/>
              <a:ext cx="5657850" cy="1279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09663" y="2286000"/>
              <a:ext cx="374650" cy="771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2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43000" y="4419600"/>
              <a:ext cx="374650" cy="768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25"/>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2000" y="2286000"/>
              <a:ext cx="347663" cy="2895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6"/>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00200" y="4419600"/>
              <a:ext cx="5640388" cy="414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2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24000" y="4800600"/>
              <a:ext cx="5667375" cy="401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Slide Number Placeholder 1"/>
          <p:cNvSpPr>
            <a:spLocks noGrp="1"/>
          </p:cNvSpPr>
          <p:nvPr>
            <p:ph type="sldNum" sz="quarter" idx="12"/>
          </p:nvPr>
        </p:nvSpPr>
        <p:spPr/>
        <p:txBody>
          <a:bodyPr/>
          <a:lstStyle/>
          <a:p>
            <a:fld id="{ACCB3F37-D9E5-4EF0-9BA6-D1FB33CB2B8E}" type="slidenum">
              <a:rPr lang="en-US" smtClean="0"/>
              <a:t>17</a:t>
            </a:fld>
            <a:endParaRPr lang="en-US"/>
          </a:p>
        </p:txBody>
      </p:sp>
    </p:spTree>
    <p:extLst>
      <p:ext uri="{BB962C8B-B14F-4D97-AF65-F5344CB8AC3E}">
        <p14:creationId xmlns:p14="http://schemas.microsoft.com/office/powerpoint/2010/main" val="22382197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832312" y="1257572"/>
            <a:ext cx="10521488" cy="4758354"/>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What are </a:t>
            </a:r>
            <a:r>
              <a:rPr lang="en-US" altLang="en-US" sz="2400" dirty="0">
                <a:solidFill>
                  <a:srgbClr val="C00000"/>
                </a:solidFill>
                <a:latin typeface="Berlin Sans FB" panose="020E0602020502020306" pitchFamily="34" charset="0"/>
              </a:rPr>
              <a:t>the services </a:t>
            </a:r>
            <a:r>
              <a:rPr lang="en-US" altLang="en-US" sz="2400" dirty="0">
                <a:solidFill>
                  <a:srgbClr val="002060"/>
                </a:solidFill>
                <a:latin typeface="Berlin Sans FB" panose="020E0602020502020306" pitchFamily="34" charset="0"/>
              </a:rPr>
              <a:t>provided by the network layer ? </a:t>
            </a:r>
          </a:p>
          <a:p>
            <a:pPr>
              <a:lnSpc>
                <a:spcPct val="150000"/>
              </a:lnSpc>
            </a:pPr>
            <a:r>
              <a:rPr lang="en-US" altLang="en-US" sz="2400" dirty="0">
                <a:solidFill>
                  <a:srgbClr val="002060"/>
                </a:solidFill>
                <a:latin typeface="Berlin Sans FB" panose="020E0602020502020306" pitchFamily="34" charset="0"/>
              </a:rPr>
              <a:t>Our discussion will be based on the </a:t>
            </a:r>
            <a:r>
              <a:rPr lang="en-US" altLang="en-US" sz="2400" dirty="0">
                <a:solidFill>
                  <a:srgbClr val="C00000"/>
                </a:solidFill>
                <a:latin typeface="Berlin Sans FB" panose="020E0602020502020306" pitchFamily="34" charset="0"/>
              </a:rPr>
              <a:t>connectionless service</a:t>
            </a:r>
            <a:r>
              <a:rPr lang="en-US" altLang="en-US" sz="2400" dirty="0">
                <a:solidFill>
                  <a:srgbClr val="002060"/>
                </a:solidFill>
                <a:latin typeface="Berlin Sans FB" panose="020E0602020502020306" pitchFamily="34" charset="0"/>
              </a:rPr>
              <a:t>, the </a:t>
            </a:r>
            <a:r>
              <a:rPr lang="en-US" altLang="en-US" sz="2400" dirty="0">
                <a:solidFill>
                  <a:srgbClr val="C00000"/>
                </a:solidFill>
                <a:latin typeface="Berlin Sans FB" panose="020E0602020502020306" pitchFamily="34" charset="0"/>
              </a:rPr>
              <a:t>dominant service in today’s Internet. </a:t>
            </a:r>
          </a:p>
          <a:p>
            <a:pPr>
              <a:lnSpc>
                <a:spcPct val="150000"/>
              </a:lnSpc>
            </a:pPr>
            <a:endParaRPr lang="en-US" altLang="en-US" sz="2400" dirty="0">
              <a:solidFill>
                <a:srgbClr val="C00000"/>
              </a:solidFill>
              <a:latin typeface="Berlin Sans FB" panose="020E0602020502020306" pitchFamily="34" charset="0"/>
            </a:endParaRPr>
          </a:p>
          <a:p>
            <a:pPr>
              <a:lnSpc>
                <a:spcPct val="150000"/>
              </a:lnSpc>
            </a:pPr>
            <a:endParaRPr lang="en-US" b="1" dirty="0"/>
          </a:p>
          <a:p>
            <a:pPr>
              <a:lnSpc>
                <a:spcPct val="150000"/>
              </a:lnSpc>
            </a:pPr>
            <a:br>
              <a:rPr lang="en-US" b="1" dirty="0"/>
            </a:br>
            <a:r>
              <a:rPr lang="en-US" b="1" dirty="0"/>
              <a:t>Multiprotocol Label Switching</a:t>
            </a:r>
            <a:r>
              <a:rPr lang="en-US" dirty="0"/>
              <a:t> (MPLS) is a routing technique in telecommunications networks that directs data from one node to the next based on short path labels rather than long network addresses(IP). </a:t>
            </a:r>
          </a:p>
          <a:p>
            <a:pPr>
              <a:lnSpc>
                <a:spcPct val="150000"/>
              </a:lnSpc>
            </a:pPr>
            <a:r>
              <a:rPr lang="en-US" altLang="en-US" b="1" dirty="0"/>
              <a:t>IPv6 </a:t>
            </a:r>
            <a:r>
              <a:rPr lang="en-US" altLang="en-US" dirty="0"/>
              <a:t>is being introduced to overcome the address shortage of the    current IPv4 protocol, but it also offers a new feature, i.e., the    </a:t>
            </a:r>
            <a:r>
              <a:rPr lang="en-US" altLang="en-US" b="1" dirty="0"/>
              <a:t>Flow Label </a:t>
            </a:r>
            <a:r>
              <a:rPr lang="en-US" altLang="en-US" dirty="0"/>
              <a:t>field in the IPv6 packet header. However, it is used very little in practice</a:t>
            </a:r>
          </a:p>
        </p:txBody>
      </p:sp>
      <p:sp>
        <p:nvSpPr>
          <p:cNvPr id="5" name="Text Box 3"/>
          <p:cNvSpPr txBox="1">
            <a:spLocks noChangeArrowheads="1"/>
          </p:cNvSpPr>
          <p:nvPr/>
        </p:nvSpPr>
        <p:spPr bwMode="auto">
          <a:xfrm>
            <a:off x="125362" y="0"/>
            <a:ext cx="6121356"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32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18</a:t>
            </a:fld>
            <a:endParaRPr lang="en-US"/>
          </a:p>
        </p:txBody>
      </p:sp>
    </p:spTree>
    <p:extLst>
      <p:ext uri="{BB962C8B-B14F-4D97-AF65-F5344CB8AC3E}">
        <p14:creationId xmlns:p14="http://schemas.microsoft.com/office/powerpoint/2010/main" val="2972320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500941" y="716125"/>
            <a:ext cx="5379781" cy="671851"/>
          </a:xfrm>
          <a:prstGeom prst="rect">
            <a:avLst/>
          </a:prstGeom>
        </p:spPr>
        <p:txBody>
          <a:bodyPr wrap="square">
            <a:spAutoFit/>
          </a:bodyPr>
          <a:lstStyle/>
          <a:p>
            <a:pPr>
              <a:lnSpc>
                <a:spcPct val="150000"/>
              </a:lnSpc>
            </a:pPr>
            <a:r>
              <a:rPr lang="en-US" sz="2800" b="1" dirty="0">
                <a:solidFill>
                  <a:srgbClr val="000000"/>
                </a:solidFill>
                <a:cs typeface="Segoe UI Semilight" panose="020B0402040204020203" pitchFamily="34" charset="0"/>
              </a:rPr>
              <a:t>Why Network Layer ?</a:t>
            </a:r>
          </a:p>
        </p:txBody>
      </p:sp>
      <p:sp>
        <p:nvSpPr>
          <p:cNvPr id="5" name="Text Box 3"/>
          <p:cNvSpPr txBox="1">
            <a:spLocks noChangeArrowheads="1"/>
          </p:cNvSpPr>
          <p:nvPr/>
        </p:nvSpPr>
        <p:spPr bwMode="auto">
          <a:xfrm>
            <a:off x="125362" y="0"/>
            <a:ext cx="6121356"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3200" dirty="0">
                <a:solidFill>
                  <a:schemeClr val="bg1"/>
                </a:solidFill>
                <a:latin typeface="Times" panose="02020603050405020304" pitchFamily="18" charset="0"/>
              </a:rPr>
              <a:t>NETWORK LAYER SERVICES </a:t>
            </a:r>
          </a:p>
        </p:txBody>
      </p:sp>
      <p:pic>
        <p:nvPicPr>
          <p:cNvPr id="8"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3821" y="1787562"/>
            <a:ext cx="8498808" cy="38560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Slide Number Placeholder 1"/>
          <p:cNvSpPr>
            <a:spLocks noGrp="1"/>
          </p:cNvSpPr>
          <p:nvPr>
            <p:ph type="sldNum" sz="quarter" idx="12"/>
          </p:nvPr>
        </p:nvSpPr>
        <p:spPr/>
        <p:txBody>
          <a:bodyPr/>
          <a:lstStyle/>
          <a:p>
            <a:fld id="{ACCB3F37-D9E5-4EF0-9BA6-D1FB33CB2B8E}" type="slidenum">
              <a:rPr lang="en-US" smtClean="0"/>
              <a:t>19</a:t>
            </a:fld>
            <a:endParaRPr lang="en-US"/>
          </a:p>
        </p:txBody>
      </p:sp>
    </p:spTree>
    <p:extLst>
      <p:ext uri="{BB962C8B-B14F-4D97-AF65-F5344CB8AC3E}">
        <p14:creationId xmlns:p14="http://schemas.microsoft.com/office/powerpoint/2010/main" val="4172459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extBox 1"/>
          <p:cNvSpPr txBox="1"/>
          <p:nvPr/>
        </p:nvSpPr>
        <p:spPr>
          <a:xfrm>
            <a:off x="877329" y="0"/>
            <a:ext cx="2688557" cy="646331"/>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6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dirty="0"/>
              <a:t>The Internet</a:t>
            </a:r>
          </a:p>
        </p:txBody>
      </p:sp>
      <p:sp>
        <p:nvSpPr>
          <p:cNvPr id="3" name="TextBox 2"/>
          <p:cNvSpPr txBox="1"/>
          <p:nvPr/>
        </p:nvSpPr>
        <p:spPr>
          <a:xfrm>
            <a:off x="877329" y="483914"/>
            <a:ext cx="10881534" cy="2034981"/>
          </a:xfrm>
          <a:prstGeom prst="rect">
            <a:avLst/>
          </a:prstGeom>
          <a:noFill/>
        </p:spPr>
        <p:txBody>
          <a:bodyPr wrap="square" rtlCol="0">
            <a:spAutoFit/>
          </a:bodyPr>
          <a:lstStyle/>
          <a:p>
            <a:endParaRPr lang="en-US" dirty="0"/>
          </a:p>
          <a:p>
            <a:pPr>
              <a:lnSpc>
                <a:spcPct val="117000"/>
              </a:lnSpc>
            </a:pPr>
            <a:r>
              <a:rPr lang="en-US" sz="2400" dirty="0">
                <a:latin typeface="Berlin Sans FB" panose="020E0602020502020306" pitchFamily="34" charset="0"/>
              </a:rPr>
              <a:t>	-</a:t>
            </a:r>
            <a:r>
              <a:rPr lang="en-US" sz="2400" dirty="0">
                <a:solidFill>
                  <a:srgbClr val="C00000"/>
                </a:solidFill>
              </a:rPr>
              <a:t>Not</a:t>
            </a:r>
            <a:r>
              <a:rPr lang="en-US" sz="2400" dirty="0"/>
              <a:t> one </a:t>
            </a:r>
            <a:r>
              <a:rPr lang="en-US" sz="2400" dirty="0">
                <a:solidFill>
                  <a:srgbClr val="C00000"/>
                </a:solidFill>
              </a:rPr>
              <a:t>single network</a:t>
            </a:r>
          </a:p>
          <a:p>
            <a:pPr>
              <a:lnSpc>
                <a:spcPct val="117000"/>
              </a:lnSpc>
            </a:pPr>
            <a:r>
              <a:rPr lang="en-US" sz="2400" dirty="0">
                <a:latin typeface="Berlin Sans FB" panose="020E0602020502020306" pitchFamily="34" charset="0"/>
              </a:rPr>
              <a:t>	-</a:t>
            </a:r>
            <a:r>
              <a:rPr lang="en-US" sz="2400" dirty="0"/>
              <a:t>Made of many networks connected together through the connecting devices.</a:t>
            </a:r>
          </a:p>
          <a:p>
            <a:pPr>
              <a:lnSpc>
                <a:spcPct val="117000"/>
              </a:lnSpc>
            </a:pPr>
            <a:r>
              <a:rPr lang="en-US" sz="2400" dirty="0"/>
              <a:t>	-So inter-network</a:t>
            </a:r>
          </a:p>
          <a:p>
            <a:endParaRPr lang="en-US" sz="2400" dirty="0">
              <a:latin typeface="Berlin Sans FB" panose="020E0602020502020306" pitchFamily="34" charset="0"/>
            </a:endParaRPr>
          </a:p>
        </p:txBody>
      </p:sp>
      <p:sp>
        <p:nvSpPr>
          <p:cNvPr id="6" name="Text Box 2"/>
          <p:cNvSpPr txBox="1">
            <a:spLocks noChangeArrowheads="1"/>
          </p:cNvSpPr>
          <p:nvPr/>
        </p:nvSpPr>
        <p:spPr bwMode="auto">
          <a:xfrm>
            <a:off x="2661184" y="6488668"/>
            <a:ext cx="6380224" cy="369332"/>
          </a:xfrm>
          <a:prstGeom prst="rect">
            <a:avLst/>
          </a:prstGeom>
          <a:noFill/>
          <a:ln>
            <a:noFill/>
          </a:ln>
          <a:effectLst/>
          <a:extLst>
            <a:ext uri="{909E8E84-426E-40DD-AFC4-6F175D3DCCD1}">
              <a14:hiddenFill xmlns:a14="http://schemas.microsoft.com/office/drawing/2010/main">
                <a:solidFill>
                  <a:srgbClr val="00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en-US" b="1" i="1" dirty="0">
                <a:solidFill>
                  <a:srgbClr val="002060"/>
                </a:solidFill>
              </a:rPr>
              <a:t>How data flows from A to B ? - Role of Routers. Switching Process</a:t>
            </a:r>
          </a:p>
        </p:txBody>
      </p:sp>
      <p:pic>
        <p:nvPicPr>
          <p:cNvPr id="7"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0763" y="2343312"/>
            <a:ext cx="7634665" cy="34639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473644" y="5963289"/>
            <a:ext cx="8178314" cy="369332"/>
          </a:xfrm>
          <a:prstGeom prst="rect">
            <a:avLst/>
          </a:prstGeom>
        </p:spPr>
        <p:txBody>
          <a:bodyPr wrap="square">
            <a:spAutoFit/>
          </a:bodyPr>
          <a:lstStyle/>
          <a:p>
            <a:r>
              <a:rPr lang="en-US" b="1" i="1" dirty="0">
                <a:latin typeface="Segoe UI Semilight" panose="020B0402040204020203" pitchFamily="34" charset="0"/>
                <a:cs typeface="Segoe UI Semilight" panose="020B0402040204020203" pitchFamily="34" charset="0"/>
              </a:rPr>
              <a:t>An imaginary small internet with a few networks and a few connecting devices</a:t>
            </a:r>
          </a:p>
        </p:txBody>
      </p:sp>
      <p:sp>
        <p:nvSpPr>
          <p:cNvPr id="5" name="Slide Number Placeholder 4"/>
          <p:cNvSpPr>
            <a:spLocks noGrp="1"/>
          </p:cNvSpPr>
          <p:nvPr>
            <p:ph type="sldNum" sz="quarter" idx="12"/>
          </p:nvPr>
        </p:nvSpPr>
        <p:spPr/>
        <p:txBody>
          <a:bodyPr/>
          <a:lstStyle/>
          <a:p>
            <a:fld id="{ACCB3F37-D9E5-4EF0-9BA6-D1FB33CB2B8E}" type="slidenum">
              <a:rPr lang="en-US" smtClean="0"/>
              <a:t>2</a:t>
            </a:fld>
            <a:endParaRPr lang="en-US"/>
          </a:p>
        </p:txBody>
      </p:sp>
    </p:spTree>
    <p:extLst>
      <p:ext uri="{BB962C8B-B14F-4D97-AF65-F5344CB8AC3E}">
        <p14:creationId xmlns:p14="http://schemas.microsoft.com/office/powerpoint/2010/main" val="6280800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333916" y="641188"/>
            <a:ext cx="5379781" cy="671851"/>
          </a:xfrm>
          <a:prstGeom prst="rect">
            <a:avLst/>
          </a:prstGeom>
        </p:spPr>
        <p:txBody>
          <a:bodyPr wrap="square">
            <a:spAutoFit/>
          </a:bodyPr>
          <a:lstStyle/>
          <a:p>
            <a:pPr>
              <a:lnSpc>
                <a:spcPct val="150000"/>
              </a:lnSpc>
            </a:pPr>
            <a:r>
              <a:rPr lang="en-US" sz="2800" b="1" dirty="0">
                <a:solidFill>
                  <a:srgbClr val="000000"/>
                </a:solidFill>
                <a:cs typeface="Segoe UI Semilight" panose="020B0402040204020203" pitchFamily="34" charset="0"/>
              </a:rPr>
              <a:t>Services provided.</a:t>
            </a:r>
          </a:p>
        </p:txBody>
      </p:sp>
      <p:sp>
        <p:nvSpPr>
          <p:cNvPr id="5" name="Text Box 3"/>
          <p:cNvSpPr txBox="1">
            <a:spLocks noChangeArrowheads="1"/>
          </p:cNvSpPr>
          <p:nvPr/>
        </p:nvSpPr>
        <p:spPr bwMode="auto">
          <a:xfrm>
            <a:off x="125362" y="0"/>
            <a:ext cx="6121356"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3200" dirty="0">
                <a:solidFill>
                  <a:schemeClr val="bg1"/>
                </a:solidFill>
                <a:latin typeface="Times" panose="02020603050405020304" pitchFamily="18" charset="0"/>
              </a:rPr>
              <a:t>NETWORK LAYER SERVICES </a:t>
            </a:r>
          </a:p>
        </p:txBody>
      </p:sp>
      <p:sp>
        <p:nvSpPr>
          <p:cNvPr id="2" name="Rectangle 1"/>
          <p:cNvSpPr/>
          <p:nvPr/>
        </p:nvSpPr>
        <p:spPr>
          <a:xfrm>
            <a:off x="1160206" y="1369453"/>
            <a:ext cx="7452852" cy="1791260"/>
          </a:xfrm>
          <a:prstGeom prst="rect">
            <a:avLst/>
          </a:prstGeom>
        </p:spPr>
        <p:txBody>
          <a:bodyPr wrap="square">
            <a:spAutoFit/>
          </a:bodyPr>
          <a:lstStyle/>
          <a:p>
            <a:pPr marL="457200" indent="-457200">
              <a:spcBef>
                <a:spcPct val="10000"/>
              </a:spcBef>
              <a:spcAft>
                <a:spcPct val="10000"/>
              </a:spcAft>
              <a:buClr>
                <a:schemeClr val="tx1"/>
              </a:buClr>
              <a:buSzPct val="117000"/>
              <a:buFont typeface="+mj-lt"/>
              <a:buAutoNum type="alphaLcPeriod"/>
            </a:pPr>
            <a:r>
              <a:rPr lang="en-US" altLang="en-US" sz="2400" dirty="0">
                <a:solidFill>
                  <a:srgbClr val="002060"/>
                </a:solidFill>
                <a:latin typeface="Berlin Sans FB" panose="020E0602020502020306" pitchFamily="34" charset="0"/>
              </a:rPr>
              <a:t> Logical </a:t>
            </a:r>
            <a:r>
              <a:rPr lang="en-US" altLang="en-US" sz="2400" dirty="0">
                <a:solidFill>
                  <a:srgbClr val="C00000"/>
                </a:solidFill>
                <a:latin typeface="Berlin Sans FB" panose="020E0602020502020306" pitchFamily="34" charset="0"/>
              </a:rPr>
              <a:t>Addressing</a:t>
            </a:r>
          </a:p>
          <a:p>
            <a:pPr marL="457200" indent="-457200">
              <a:spcBef>
                <a:spcPct val="10000"/>
              </a:spcBef>
              <a:spcAft>
                <a:spcPct val="10000"/>
              </a:spcAft>
              <a:buClr>
                <a:schemeClr val="tx1"/>
              </a:buClr>
              <a:buSzPct val="117000"/>
              <a:buFont typeface="+mj-lt"/>
              <a:buAutoNum type="alphaLcPeriod"/>
            </a:pPr>
            <a:r>
              <a:rPr lang="en-US" altLang="en-US" sz="2400" dirty="0">
                <a:solidFill>
                  <a:srgbClr val="002060"/>
                </a:solidFill>
                <a:latin typeface="Berlin Sans FB" panose="020E0602020502020306" pitchFamily="34" charset="0"/>
              </a:rPr>
              <a:t> Services Provided at the </a:t>
            </a:r>
            <a:r>
              <a:rPr lang="en-US" altLang="en-US" sz="2400" dirty="0">
                <a:solidFill>
                  <a:srgbClr val="C00000"/>
                </a:solidFill>
                <a:latin typeface="Berlin Sans FB" panose="020E0602020502020306" pitchFamily="34" charset="0"/>
              </a:rPr>
              <a:t>Source Computer</a:t>
            </a:r>
          </a:p>
          <a:p>
            <a:pPr marL="457200" indent="-457200">
              <a:spcBef>
                <a:spcPct val="10000"/>
              </a:spcBef>
              <a:spcAft>
                <a:spcPct val="10000"/>
              </a:spcAft>
              <a:buClr>
                <a:schemeClr val="tx1"/>
              </a:buClr>
              <a:buSzPct val="117000"/>
              <a:buFont typeface="+mj-lt"/>
              <a:buAutoNum type="alphaLcPeriod"/>
            </a:pPr>
            <a:r>
              <a:rPr lang="en-US" altLang="en-US" sz="2400" dirty="0">
                <a:solidFill>
                  <a:srgbClr val="002060"/>
                </a:solidFill>
                <a:latin typeface="Berlin Sans FB" panose="020E0602020502020306" pitchFamily="34" charset="0"/>
              </a:rPr>
              <a:t> Services Provides at the </a:t>
            </a:r>
            <a:r>
              <a:rPr lang="en-US" altLang="en-US" sz="2400" dirty="0">
                <a:solidFill>
                  <a:srgbClr val="C00000"/>
                </a:solidFill>
                <a:latin typeface="Berlin Sans FB" panose="020E0602020502020306" pitchFamily="34" charset="0"/>
              </a:rPr>
              <a:t>Each Router</a:t>
            </a:r>
          </a:p>
          <a:p>
            <a:pPr marL="457200" indent="-457200">
              <a:spcBef>
                <a:spcPct val="10000"/>
              </a:spcBef>
              <a:spcAft>
                <a:spcPct val="10000"/>
              </a:spcAft>
              <a:buClr>
                <a:schemeClr val="tx1"/>
              </a:buClr>
              <a:buSzPct val="117000"/>
              <a:buFont typeface="+mj-lt"/>
              <a:buAutoNum type="alphaLcPeriod"/>
            </a:pPr>
            <a:r>
              <a:rPr lang="en-US" altLang="en-US" sz="2400" dirty="0">
                <a:solidFill>
                  <a:srgbClr val="002060"/>
                </a:solidFill>
                <a:latin typeface="Berlin Sans FB" panose="020E0602020502020306" pitchFamily="34" charset="0"/>
              </a:rPr>
              <a:t> Services Provided at the </a:t>
            </a:r>
            <a:r>
              <a:rPr lang="en-US" altLang="en-US" sz="2400" dirty="0">
                <a:solidFill>
                  <a:srgbClr val="C00000"/>
                </a:solidFill>
                <a:latin typeface="Berlin Sans FB" panose="020E0602020502020306" pitchFamily="34" charset="0"/>
              </a:rPr>
              <a:t>Destination Computer </a:t>
            </a:r>
          </a:p>
        </p:txBody>
      </p:sp>
      <p:pic>
        <p:nvPicPr>
          <p:cNvPr id="6" name="Picture 1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20850" y="3450521"/>
            <a:ext cx="6942559" cy="3149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Slide Number Placeholder 2"/>
          <p:cNvSpPr>
            <a:spLocks noGrp="1"/>
          </p:cNvSpPr>
          <p:nvPr>
            <p:ph type="sldNum" sz="quarter" idx="12"/>
          </p:nvPr>
        </p:nvSpPr>
        <p:spPr/>
        <p:txBody>
          <a:bodyPr/>
          <a:lstStyle/>
          <a:p>
            <a:fld id="{ACCB3F37-D9E5-4EF0-9BA6-D1FB33CB2B8E}" type="slidenum">
              <a:rPr lang="en-US" smtClean="0"/>
              <a:t>20</a:t>
            </a:fld>
            <a:endParaRPr lang="en-US"/>
          </a:p>
        </p:txBody>
      </p:sp>
    </p:spTree>
    <p:extLst>
      <p:ext uri="{BB962C8B-B14F-4D97-AF65-F5344CB8AC3E}">
        <p14:creationId xmlns:p14="http://schemas.microsoft.com/office/powerpoint/2010/main" val="4703811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372622" y="2567883"/>
            <a:ext cx="4786082" cy="1712007"/>
          </a:xfrm>
          <a:prstGeom prst="rect">
            <a:avLst/>
          </a:prstGeom>
        </p:spPr>
        <p:txBody>
          <a:bodyPr wrap="square">
            <a:spAutoFit/>
          </a:bodyPr>
          <a:lstStyle/>
          <a:p>
            <a:pPr>
              <a:lnSpc>
                <a:spcPct val="112000"/>
              </a:lnSpc>
            </a:pPr>
            <a:r>
              <a:rPr lang="en-US" sz="2400" dirty="0">
                <a:solidFill>
                  <a:srgbClr val="002060"/>
                </a:solidFill>
                <a:latin typeface="Berlin Sans FB" panose="020E0602020502020306" pitchFamily="34" charset="0"/>
              </a:rPr>
              <a:t>The </a:t>
            </a:r>
            <a:r>
              <a:rPr lang="en-US" sz="2400" dirty="0">
                <a:solidFill>
                  <a:srgbClr val="C00000"/>
                </a:solidFill>
                <a:latin typeface="Berlin Sans FB" panose="020E0602020502020306" pitchFamily="34" charset="0"/>
              </a:rPr>
              <a:t>two computers </a:t>
            </a:r>
            <a:r>
              <a:rPr lang="en-US" sz="2400" dirty="0">
                <a:solidFill>
                  <a:srgbClr val="002060"/>
                </a:solidFill>
                <a:latin typeface="Berlin Sans FB" panose="020E0602020502020306" pitchFamily="34" charset="0"/>
              </a:rPr>
              <a:t>are involved in </a:t>
            </a:r>
            <a:r>
              <a:rPr lang="en-US" sz="2400" dirty="0">
                <a:solidFill>
                  <a:srgbClr val="C00000"/>
                </a:solidFill>
                <a:latin typeface="Berlin Sans FB" panose="020E0602020502020306" pitchFamily="34" charset="0"/>
              </a:rPr>
              <a:t>five layers; </a:t>
            </a:r>
          </a:p>
          <a:p>
            <a:pPr>
              <a:lnSpc>
                <a:spcPct val="112000"/>
              </a:lnSpc>
            </a:pPr>
            <a:r>
              <a:rPr lang="en-US" sz="2400" dirty="0">
                <a:solidFill>
                  <a:srgbClr val="002060"/>
                </a:solidFill>
                <a:latin typeface="Berlin Sans FB" panose="020E0602020502020306" pitchFamily="34" charset="0"/>
              </a:rPr>
              <a:t>The </a:t>
            </a:r>
            <a:r>
              <a:rPr lang="en-US" sz="2400" dirty="0">
                <a:solidFill>
                  <a:srgbClr val="C00000"/>
                </a:solidFill>
                <a:latin typeface="Berlin Sans FB" panose="020E0602020502020306" pitchFamily="34" charset="0"/>
              </a:rPr>
              <a:t>routers</a:t>
            </a:r>
            <a:r>
              <a:rPr lang="en-US" sz="2400" dirty="0">
                <a:solidFill>
                  <a:srgbClr val="002060"/>
                </a:solidFill>
                <a:latin typeface="Berlin Sans FB" panose="020E0602020502020306" pitchFamily="34" charset="0"/>
              </a:rPr>
              <a:t> are involved in </a:t>
            </a:r>
            <a:r>
              <a:rPr lang="en-US" sz="2400" dirty="0">
                <a:solidFill>
                  <a:srgbClr val="C00000"/>
                </a:solidFill>
                <a:latin typeface="Berlin Sans FB" panose="020E0602020502020306" pitchFamily="34" charset="0"/>
              </a:rPr>
              <a:t>three</a:t>
            </a:r>
            <a:r>
              <a:rPr lang="en-US" sz="2400" dirty="0">
                <a:solidFill>
                  <a:srgbClr val="002060"/>
                </a:solidFill>
                <a:latin typeface="Berlin Sans FB" panose="020E0602020502020306" pitchFamily="34" charset="0"/>
              </a:rPr>
              <a:t> </a:t>
            </a:r>
            <a:r>
              <a:rPr lang="en-US" sz="2400" dirty="0">
                <a:solidFill>
                  <a:srgbClr val="C00000"/>
                </a:solidFill>
                <a:latin typeface="Berlin Sans FB" panose="020E0602020502020306" pitchFamily="34" charset="0"/>
              </a:rPr>
              <a:t>layers</a:t>
            </a:r>
            <a:r>
              <a:rPr lang="en-US" sz="2400" dirty="0">
                <a:solidFill>
                  <a:srgbClr val="002060"/>
                </a:solidFill>
                <a:latin typeface="Berlin Sans FB" panose="020E0602020502020306" pitchFamily="34" charset="0"/>
              </a:rPr>
              <a:t> of the TCP/IP protocol suite.</a:t>
            </a:r>
          </a:p>
        </p:txBody>
      </p:sp>
      <p:sp>
        <p:nvSpPr>
          <p:cNvPr id="7" name="Rectangle 6"/>
          <p:cNvSpPr/>
          <p:nvPr/>
        </p:nvSpPr>
        <p:spPr>
          <a:xfrm>
            <a:off x="128874" y="718008"/>
            <a:ext cx="5379781" cy="954107"/>
          </a:xfrm>
          <a:prstGeom prst="rect">
            <a:avLst/>
          </a:prstGeom>
        </p:spPr>
        <p:txBody>
          <a:bodyPr wrap="square">
            <a:spAutoFit/>
          </a:bodyPr>
          <a:lstStyle/>
          <a:p>
            <a:r>
              <a:rPr lang="en-US" sz="2800" b="1" dirty="0">
                <a:solidFill>
                  <a:srgbClr val="000000"/>
                </a:solidFill>
                <a:cs typeface="Segoe UI Semilight" panose="020B0402040204020203" pitchFamily="34" charset="0"/>
              </a:rPr>
              <a:t>Imaginary part of the Internet &amp; 			TCP/IP Layers</a:t>
            </a:r>
          </a:p>
        </p:txBody>
      </p:sp>
      <p:sp>
        <p:nvSpPr>
          <p:cNvPr id="5" name="Text Box 3"/>
          <p:cNvSpPr txBox="1">
            <a:spLocks noChangeArrowheads="1"/>
          </p:cNvSpPr>
          <p:nvPr/>
        </p:nvSpPr>
        <p:spPr bwMode="auto">
          <a:xfrm>
            <a:off x="77620" y="59164"/>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grpSp>
        <p:nvGrpSpPr>
          <p:cNvPr id="8" name="Group 7"/>
          <p:cNvGrpSpPr/>
          <p:nvPr/>
        </p:nvGrpSpPr>
        <p:grpSpPr>
          <a:xfrm>
            <a:off x="5577840" y="60960"/>
            <a:ext cx="6507480" cy="6690360"/>
            <a:chOff x="2284413" y="685800"/>
            <a:chExt cx="4716462" cy="5791200"/>
          </a:xfrm>
        </p:grpSpPr>
        <p:pic>
          <p:nvPicPr>
            <p:cNvPr id="9" name="Picture 1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4413" y="685800"/>
              <a:ext cx="4716462" cy="572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387600" y="1030288"/>
              <a:ext cx="4241800" cy="544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Slide Number Placeholder 1"/>
          <p:cNvSpPr>
            <a:spLocks noGrp="1"/>
          </p:cNvSpPr>
          <p:nvPr>
            <p:ph type="sldNum" sz="quarter" idx="12"/>
          </p:nvPr>
        </p:nvSpPr>
        <p:spPr/>
        <p:txBody>
          <a:bodyPr/>
          <a:lstStyle/>
          <a:p>
            <a:fld id="{ACCB3F37-D9E5-4EF0-9BA6-D1FB33CB2B8E}" type="slidenum">
              <a:rPr lang="en-US" smtClean="0"/>
              <a:t>21</a:t>
            </a:fld>
            <a:endParaRPr lang="en-US"/>
          </a:p>
        </p:txBody>
      </p:sp>
    </p:spTree>
    <p:extLst>
      <p:ext uri="{BB962C8B-B14F-4D97-AF65-F5344CB8AC3E}">
        <p14:creationId xmlns:p14="http://schemas.microsoft.com/office/powerpoint/2010/main" val="21883612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788894" y="2050269"/>
            <a:ext cx="10521488" cy="3170099"/>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–The </a:t>
            </a:r>
            <a:r>
              <a:rPr lang="en-US" sz="2400" dirty="0">
                <a:solidFill>
                  <a:srgbClr val="002060"/>
                </a:solidFill>
                <a:latin typeface="Berlin Sans FB" panose="020E0602020502020306" pitchFamily="34" charset="0"/>
              </a:rPr>
              <a:t>network layer provides </a:t>
            </a:r>
            <a:r>
              <a:rPr lang="en-US" sz="2400" dirty="0">
                <a:solidFill>
                  <a:srgbClr val="C00000"/>
                </a:solidFill>
                <a:latin typeface="Berlin Sans FB" panose="020E0602020502020306" pitchFamily="34" charset="0"/>
              </a:rPr>
              <a:t>end-to-end communication.</a:t>
            </a:r>
            <a:endParaRPr lang="en-US" altLang="en-US" sz="2400" dirty="0">
              <a:solidFill>
                <a:srgbClr val="C00000"/>
              </a:solidFill>
              <a:latin typeface="Berlin Sans FB" panose="020E0602020502020306" pitchFamily="34" charset="0"/>
            </a:endParaRPr>
          </a:p>
          <a:p>
            <a:pPr>
              <a:lnSpc>
                <a:spcPct val="150000"/>
              </a:lnSpc>
              <a:spcAft>
                <a:spcPts val="1200"/>
              </a:spcAft>
            </a:pPr>
            <a:r>
              <a:rPr lang="en-US" altLang="en-US" sz="2400" dirty="0">
                <a:solidFill>
                  <a:srgbClr val="002060"/>
                </a:solidFill>
                <a:latin typeface="Berlin Sans FB" panose="020E0602020502020306" pitchFamily="34" charset="0"/>
              </a:rPr>
              <a:t>– Each system in the network needs universal identification system(</a:t>
            </a:r>
            <a:r>
              <a:rPr lang="en-US" altLang="en-US" sz="2000" dirty="0">
                <a:solidFill>
                  <a:srgbClr val="C00000"/>
                </a:solidFill>
                <a:latin typeface="Berlin Sans FB" panose="020E0602020502020306" pitchFamily="34" charset="0"/>
              </a:rPr>
              <a:t>Logical Address/ Network Layer Address</a:t>
            </a:r>
            <a:r>
              <a:rPr lang="en-US" altLang="en-US" sz="2400" dirty="0">
                <a:solidFill>
                  <a:srgbClr val="002060"/>
                </a:solidFill>
                <a:latin typeface="Berlin Sans FB" panose="020E0602020502020306" pitchFamily="34" charset="0"/>
              </a:rPr>
              <a:t>).</a:t>
            </a:r>
          </a:p>
          <a:p>
            <a:pPr>
              <a:lnSpc>
                <a:spcPct val="150000"/>
              </a:lnSpc>
              <a:spcAft>
                <a:spcPts val="1200"/>
              </a:spcAft>
            </a:pPr>
            <a:r>
              <a:rPr lang="en-US" altLang="en-US" sz="2400" dirty="0">
                <a:solidFill>
                  <a:srgbClr val="002060"/>
                </a:solidFill>
                <a:latin typeface="Berlin Sans FB" panose="020E0602020502020306" pitchFamily="34" charset="0"/>
              </a:rPr>
              <a:t>– </a:t>
            </a:r>
            <a:r>
              <a:rPr lang="en-US" altLang="en-US" sz="2400" dirty="0">
                <a:solidFill>
                  <a:srgbClr val="C00000"/>
                </a:solidFill>
                <a:latin typeface="Berlin Sans FB" panose="020E0602020502020306" pitchFamily="34" charset="0"/>
              </a:rPr>
              <a:t>IPv4</a:t>
            </a:r>
            <a:r>
              <a:rPr lang="en-US" altLang="en-US" sz="2400" dirty="0">
                <a:solidFill>
                  <a:srgbClr val="002060"/>
                </a:solidFill>
                <a:latin typeface="Berlin Sans FB" panose="020E0602020502020306" pitchFamily="34" charset="0"/>
              </a:rPr>
              <a:t> is the addressing scheme used( 32 bit address)</a:t>
            </a:r>
          </a:p>
          <a:p>
            <a:pPr>
              <a:lnSpc>
                <a:spcPct val="150000"/>
              </a:lnSpc>
              <a:spcAft>
                <a:spcPts val="1200"/>
              </a:spcAft>
            </a:pPr>
            <a:r>
              <a:rPr lang="en-US" altLang="en-US" sz="2400" dirty="0">
                <a:solidFill>
                  <a:srgbClr val="002060"/>
                </a:solidFill>
                <a:latin typeface="Berlin Sans FB" panose="020E0602020502020306" pitchFamily="34" charset="0"/>
              </a:rPr>
              <a:t>– New one is </a:t>
            </a:r>
            <a:r>
              <a:rPr lang="en-US" altLang="en-US" sz="2400" dirty="0">
                <a:solidFill>
                  <a:srgbClr val="C00000"/>
                </a:solidFill>
                <a:latin typeface="Berlin Sans FB" panose="020E0602020502020306" pitchFamily="34" charset="0"/>
              </a:rPr>
              <a:t>IPv6</a:t>
            </a:r>
            <a:r>
              <a:rPr lang="en-US" altLang="en-US" sz="2400" dirty="0">
                <a:solidFill>
                  <a:srgbClr val="002060"/>
                </a:solidFill>
                <a:latin typeface="Berlin Sans FB" panose="020E0602020502020306" pitchFamily="34" charset="0"/>
              </a:rPr>
              <a:t> addressing scheme</a:t>
            </a:r>
            <a:endParaRPr lang="en-US" sz="2400" dirty="0">
              <a:solidFill>
                <a:srgbClr val="002060"/>
              </a:solidFill>
              <a:latin typeface="Berlin Sans FB" panose="020E0602020502020306" pitchFamily="34" charset="0"/>
            </a:endParaRPr>
          </a:p>
        </p:txBody>
      </p:sp>
      <p:sp>
        <p:nvSpPr>
          <p:cNvPr id="7" name="Rectangle 6"/>
          <p:cNvSpPr/>
          <p:nvPr/>
        </p:nvSpPr>
        <p:spPr>
          <a:xfrm>
            <a:off x="669857" y="1017252"/>
            <a:ext cx="5379781" cy="523220"/>
          </a:xfrm>
          <a:prstGeom prst="rect">
            <a:avLst/>
          </a:prstGeom>
        </p:spPr>
        <p:txBody>
          <a:bodyPr wrap="square">
            <a:spAutoFit/>
          </a:bodyPr>
          <a:lstStyle/>
          <a:p>
            <a:pPr marL="457200" indent="-457200">
              <a:spcBef>
                <a:spcPct val="10000"/>
              </a:spcBef>
              <a:spcAft>
                <a:spcPct val="10000"/>
              </a:spcAft>
              <a:buClr>
                <a:srgbClr val="C00000"/>
              </a:buClr>
              <a:buSzPct val="117000"/>
              <a:buFont typeface="+mj-lt"/>
              <a:buAutoNum type="alphaLcPeriod"/>
            </a:pPr>
            <a:r>
              <a:rPr lang="en-US" altLang="en-US" sz="2800" dirty="0">
                <a:latin typeface="Berlin Sans FB" panose="020E0602020502020306" pitchFamily="34" charset="0"/>
              </a:rPr>
              <a:t>Logical Addressing</a:t>
            </a: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22</a:t>
            </a:fld>
            <a:endParaRPr lang="en-US"/>
          </a:p>
        </p:txBody>
      </p:sp>
    </p:spTree>
    <p:extLst>
      <p:ext uri="{BB962C8B-B14F-4D97-AF65-F5344CB8AC3E}">
        <p14:creationId xmlns:p14="http://schemas.microsoft.com/office/powerpoint/2010/main" val="1722216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202879" y="507455"/>
            <a:ext cx="7223213" cy="523220"/>
          </a:xfrm>
          <a:prstGeom prst="rect">
            <a:avLst/>
          </a:prstGeom>
        </p:spPr>
        <p:txBody>
          <a:bodyPr wrap="square">
            <a:spAutoFit/>
          </a:bodyPr>
          <a:lstStyle/>
          <a:p>
            <a:pPr marL="514350" indent="-514350">
              <a:spcBef>
                <a:spcPct val="10000"/>
              </a:spcBef>
              <a:spcAft>
                <a:spcPct val="10000"/>
              </a:spcAft>
              <a:buClr>
                <a:srgbClr val="C00000"/>
              </a:buClr>
              <a:buSzPct val="117000"/>
              <a:buFont typeface="+mj-lt"/>
              <a:buAutoNum type="alphaLcPeriod" startAt="2"/>
            </a:pPr>
            <a:r>
              <a:rPr lang="en-US" altLang="en-US" sz="2800" dirty="0">
                <a:latin typeface="Berlin Sans FB" panose="020E0602020502020306" pitchFamily="34" charset="0"/>
              </a:rPr>
              <a:t>Services Provided at the </a:t>
            </a:r>
            <a:r>
              <a:rPr lang="en-US" altLang="en-US" sz="2800" dirty="0">
                <a:solidFill>
                  <a:srgbClr val="C00000"/>
                </a:solidFill>
                <a:latin typeface="Berlin Sans FB" panose="020E0602020502020306" pitchFamily="34" charset="0"/>
              </a:rPr>
              <a:t>Source Computer</a:t>
            </a:r>
          </a:p>
        </p:txBody>
      </p:sp>
      <p:pic>
        <p:nvPicPr>
          <p:cNvPr id="5"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486" y="1112061"/>
            <a:ext cx="7042630" cy="56914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Rectangle 1"/>
          <p:cNvSpPr/>
          <p:nvPr/>
        </p:nvSpPr>
        <p:spPr>
          <a:xfrm>
            <a:off x="7313190" y="1286045"/>
            <a:ext cx="4706858" cy="3093154"/>
          </a:xfrm>
          <a:prstGeom prst="rect">
            <a:avLst/>
          </a:prstGeom>
        </p:spPr>
        <p:txBody>
          <a:bodyPr wrap="square">
            <a:spAutoFit/>
          </a:bodyPr>
          <a:lstStyle/>
          <a:p>
            <a:r>
              <a:rPr lang="en-US" sz="2400" dirty="0">
                <a:solidFill>
                  <a:srgbClr val="002060"/>
                </a:solidFill>
                <a:latin typeface="Berlin Sans FB" panose="020E0602020502020306" pitchFamily="34" charset="0"/>
              </a:rPr>
              <a:t>The network layer at the source computer provides </a:t>
            </a:r>
            <a:r>
              <a:rPr lang="en-US" sz="2400" dirty="0">
                <a:solidFill>
                  <a:srgbClr val="C00000"/>
                </a:solidFill>
                <a:latin typeface="Berlin Sans FB" panose="020E0602020502020306" pitchFamily="34" charset="0"/>
              </a:rPr>
              <a:t>4 services</a:t>
            </a:r>
            <a:r>
              <a:rPr lang="en-US" sz="2400" dirty="0">
                <a:solidFill>
                  <a:srgbClr val="002060"/>
                </a:solidFill>
                <a:latin typeface="Berlin Sans FB" panose="020E0602020502020306" pitchFamily="34" charset="0"/>
              </a:rPr>
              <a:t>:</a:t>
            </a:r>
          </a:p>
          <a:p>
            <a:pPr marL="342900" indent="-342900">
              <a:buClr>
                <a:srgbClr val="C00000"/>
              </a:buClr>
              <a:buFont typeface="Wingdings" panose="05000000000000000000" pitchFamily="2" charset="2"/>
              <a:buChar char="ü"/>
            </a:pPr>
            <a:r>
              <a:rPr lang="en-US" sz="2100" dirty="0">
                <a:solidFill>
                  <a:srgbClr val="002060"/>
                </a:solidFill>
                <a:latin typeface="Berlin Sans FB" panose="020E0602020502020306" pitchFamily="34" charset="0"/>
              </a:rPr>
              <a:t>Packetizing </a:t>
            </a:r>
          </a:p>
          <a:p>
            <a:pPr marL="342900" indent="-342900">
              <a:buClr>
                <a:srgbClr val="C00000"/>
              </a:buClr>
              <a:buFont typeface="Wingdings" panose="05000000000000000000" pitchFamily="2" charset="2"/>
              <a:buChar char="ü"/>
            </a:pPr>
            <a:r>
              <a:rPr lang="en-US" sz="2100" dirty="0">
                <a:solidFill>
                  <a:srgbClr val="002060"/>
                </a:solidFill>
                <a:latin typeface="Berlin Sans FB" panose="020E0602020502020306" pitchFamily="34" charset="0"/>
              </a:rPr>
              <a:t>Finding the </a:t>
            </a:r>
            <a:r>
              <a:rPr lang="en-US" sz="2100" dirty="0">
                <a:solidFill>
                  <a:srgbClr val="C00000"/>
                </a:solidFill>
                <a:latin typeface="Berlin Sans FB" panose="020E0602020502020306" pitchFamily="34" charset="0"/>
              </a:rPr>
              <a:t>logical address </a:t>
            </a:r>
            <a:r>
              <a:rPr lang="en-US" sz="2100" dirty="0">
                <a:solidFill>
                  <a:srgbClr val="002060"/>
                </a:solidFill>
                <a:latin typeface="Berlin Sans FB" panose="020E0602020502020306" pitchFamily="34" charset="0"/>
              </a:rPr>
              <a:t>of the next hop</a:t>
            </a:r>
          </a:p>
          <a:p>
            <a:pPr marL="342900" indent="-342900">
              <a:buClr>
                <a:srgbClr val="C00000"/>
              </a:buClr>
              <a:buFont typeface="Wingdings" panose="05000000000000000000" pitchFamily="2" charset="2"/>
              <a:buChar char="ü"/>
            </a:pPr>
            <a:r>
              <a:rPr lang="en-US" sz="2100" dirty="0">
                <a:solidFill>
                  <a:srgbClr val="002060"/>
                </a:solidFill>
                <a:latin typeface="Berlin Sans FB" panose="020E0602020502020306" pitchFamily="34" charset="0"/>
              </a:rPr>
              <a:t>Finding the </a:t>
            </a:r>
            <a:r>
              <a:rPr lang="en-US" sz="2100" dirty="0">
                <a:solidFill>
                  <a:srgbClr val="C00000"/>
                </a:solidFill>
                <a:latin typeface="Berlin Sans FB" panose="020E0602020502020306" pitchFamily="34" charset="0"/>
              </a:rPr>
              <a:t>physical (MAC) address </a:t>
            </a:r>
            <a:r>
              <a:rPr lang="en-US" sz="2100" dirty="0">
                <a:solidFill>
                  <a:srgbClr val="002060"/>
                </a:solidFill>
                <a:latin typeface="Berlin Sans FB" panose="020E0602020502020306" pitchFamily="34" charset="0"/>
              </a:rPr>
              <a:t>of the next hop</a:t>
            </a:r>
          </a:p>
          <a:p>
            <a:pPr marL="342900" indent="-342900">
              <a:buFont typeface="Wingdings" panose="05000000000000000000" pitchFamily="2" charset="2"/>
              <a:buChar char="ü"/>
            </a:pPr>
            <a:r>
              <a:rPr lang="en-US" sz="2100" dirty="0">
                <a:solidFill>
                  <a:srgbClr val="C00000"/>
                </a:solidFill>
                <a:latin typeface="Berlin Sans FB" panose="020E0602020502020306" pitchFamily="34" charset="0"/>
              </a:rPr>
              <a:t>Fragmenting</a:t>
            </a:r>
            <a:r>
              <a:rPr lang="en-US" sz="2100" dirty="0">
                <a:solidFill>
                  <a:srgbClr val="002060"/>
                </a:solidFill>
                <a:latin typeface="Berlin Sans FB" panose="020E0602020502020306" pitchFamily="34" charset="0"/>
              </a:rPr>
              <a:t>, the datagram if necessary.</a:t>
            </a:r>
          </a:p>
        </p:txBody>
      </p:sp>
      <p:sp>
        <p:nvSpPr>
          <p:cNvPr id="3" name="Slide Number Placeholder 2"/>
          <p:cNvSpPr>
            <a:spLocks noGrp="1"/>
          </p:cNvSpPr>
          <p:nvPr>
            <p:ph type="sldNum" sz="quarter" idx="12"/>
          </p:nvPr>
        </p:nvSpPr>
        <p:spPr/>
        <p:txBody>
          <a:bodyPr/>
          <a:lstStyle/>
          <a:p>
            <a:fld id="{ACCB3F37-D9E5-4EF0-9BA6-D1FB33CB2B8E}" type="slidenum">
              <a:rPr lang="en-US" smtClean="0"/>
              <a:t>23</a:t>
            </a:fld>
            <a:endParaRPr lang="en-US"/>
          </a:p>
        </p:txBody>
      </p:sp>
      <p:pic>
        <p:nvPicPr>
          <p:cNvPr id="4" name="Picture 3">
            <a:extLst>
              <a:ext uri="{FF2B5EF4-FFF2-40B4-BE49-F238E27FC236}">
                <a16:creationId xmlns:a16="http://schemas.microsoft.com/office/drawing/2014/main" id="{24AE670F-38C1-4751-84BF-CF80234CDEA5}"/>
              </a:ext>
            </a:extLst>
          </p:cNvPr>
          <p:cNvPicPr>
            <a:picLocks noChangeAspect="1"/>
          </p:cNvPicPr>
          <p:nvPr/>
        </p:nvPicPr>
        <p:blipFill>
          <a:blip r:embed="rId4"/>
          <a:stretch>
            <a:fillRect/>
          </a:stretch>
        </p:blipFill>
        <p:spPr>
          <a:xfrm>
            <a:off x="7733232" y="4922399"/>
            <a:ext cx="4157158" cy="1299112"/>
          </a:xfrm>
          <a:prstGeom prst="rect">
            <a:avLst/>
          </a:prstGeom>
        </p:spPr>
      </p:pic>
    </p:spTree>
    <p:extLst>
      <p:ext uri="{BB962C8B-B14F-4D97-AF65-F5344CB8AC3E}">
        <p14:creationId xmlns:p14="http://schemas.microsoft.com/office/powerpoint/2010/main" val="132755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ACCB3F37-D9E5-4EF0-9BA6-D1FB33CB2B8E}" type="slidenum">
              <a:rPr lang="en-US" smtClean="0"/>
              <a:t>24</a:t>
            </a:fld>
            <a:endParaRPr lang="en-US"/>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200000">
            <a:off x="3289092" y="-2068995"/>
            <a:ext cx="6553200" cy="10691191"/>
          </a:xfrm>
          <a:prstGeom prst="rect">
            <a:avLst/>
          </a:prstGeom>
        </p:spPr>
      </p:pic>
      <p:sp>
        <p:nvSpPr>
          <p:cNvPr id="6" name="Rectangle 5">
            <a:extLst>
              <a:ext uri="{FF2B5EF4-FFF2-40B4-BE49-F238E27FC236}">
                <a16:creationId xmlns:a16="http://schemas.microsoft.com/office/drawing/2014/main" id="{F942A2BE-99F3-49AC-B9E8-FF182550A406}"/>
              </a:ext>
            </a:extLst>
          </p:cNvPr>
          <p:cNvSpPr/>
          <p:nvPr/>
        </p:nvSpPr>
        <p:spPr>
          <a:xfrm>
            <a:off x="3603992" y="-76200"/>
            <a:ext cx="4653133" cy="461665"/>
          </a:xfrm>
          <a:prstGeom prst="rect">
            <a:avLst/>
          </a:prstGeom>
        </p:spPr>
        <p:txBody>
          <a:bodyPr wrap="none">
            <a:spAutoFit/>
          </a:bodyPr>
          <a:lstStyle/>
          <a:p>
            <a:r>
              <a:rPr lang="en-US" sz="2400" b="1" dirty="0">
                <a:solidFill>
                  <a:srgbClr val="C00000"/>
                </a:solidFill>
              </a:rPr>
              <a:t>Network Layer at Source Computer</a:t>
            </a:r>
          </a:p>
        </p:txBody>
      </p:sp>
    </p:spTree>
    <p:extLst>
      <p:ext uri="{BB962C8B-B14F-4D97-AF65-F5344CB8AC3E}">
        <p14:creationId xmlns:p14="http://schemas.microsoft.com/office/powerpoint/2010/main" val="6954205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148356" y="579921"/>
            <a:ext cx="6610170" cy="523220"/>
          </a:xfrm>
          <a:prstGeom prst="rect">
            <a:avLst/>
          </a:prstGeom>
        </p:spPr>
        <p:txBody>
          <a:bodyPr wrap="square">
            <a:spAutoFit/>
          </a:bodyPr>
          <a:lstStyle/>
          <a:p>
            <a:pPr marL="514350" indent="-514350">
              <a:spcBef>
                <a:spcPct val="10000"/>
              </a:spcBef>
              <a:spcAft>
                <a:spcPct val="10000"/>
              </a:spcAft>
              <a:buClr>
                <a:srgbClr val="C00000"/>
              </a:buClr>
              <a:buSzPct val="117000"/>
              <a:buFont typeface="+mj-lt"/>
              <a:buAutoNum type="alphaLcPeriod" startAt="3"/>
            </a:pPr>
            <a:r>
              <a:rPr lang="en-US" altLang="en-US" sz="2800" dirty="0">
                <a:latin typeface="Berlin Sans FB" panose="020E0602020502020306" pitchFamily="34" charset="0"/>
              </a:rPr>
              <a:t>Services Provides at the </a:t>
            </a:r>
            <a:r>
              <a:rPr lang="en-US" altLang="en-US" sz="2800" dirty="0">
                <a:solidFill>
                  <a:srgbClr val="C00000"/>
                </a:solidFill>
                <a:latin typeface="Berlin Sans FB" panose="020E0602020502020306" pitchFamily="34" charset="0"/>
              </a:rPr>
              <a:t>Each Router</a:t>
            </a: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pic>
        <p:nvPicPr>
          <p:cNvPr id="8" name="Picture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6614" y="1239068"/>
            <a:ext cx="6977599" cy="5549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7162210" y="1304657"/>
            <a:ext cx="4800323" cy="5632311"/>
          </a:xfrm>
          <a:prstGeom prst="rect">
            <a:avLst/>
          </a:prstGeom>
        </p:spPr>
        <p:txBody>
          <a:bodyPr wrap="square">
            <a:spAutoFit/>
          </a:bodyPr>
          <a:lstStyle/>
          <a:p>
            <a:pPr>
              <a:spcAft>
                <a:spcPts val="1200"/>
              </a:spcAft>
            </a:pPr>
            <a:r>
              <a:rPr lang="en-US" sz="2400" dirty="0">
                <a:solidFill>
                  <a:srgbClr val="C00000"/>
                </a:solidFill>
                <a:latin typeface="Berlin Sans FB" panose="020E0602020502020306" pitchFamily="34" charset="0"/>
              </a:rPr>
              <a:t>Validates</a:t>
            </a:r>
            <a:r>
              <a:rPr lang="en-US" sz="2400" dirty="0">
                <a:solidFill>
                  <a:srgbClr val="002060"/>
                </a:solidFill>
                <a:latin typeface="Berlin Sans FB" panose="020E0602020502020306" pitchFamily="34" charset="0"/>
              </a:rPr>
              <a:t> incoming Datagram.</a:t>
            </a:r>
          </a:p>
          <a:p>
            <a:r>
              <a:rPr lang="en-US" sz="2400" dirty="0">
                <a:solidFill>
                  <a:srgbClr val="002060"/>
                </a:solidFill>
                <a:latin typeface="Berlin Sans FB" panose="020E0602020502020306" pitchFamily="34" charset="0"/>
              </a:rPr>
              <a:t>The network layer at the Router provides </a:t>
            </a:r>
            <a:r>
              <a:rPr lang="en-US" sz="2400" dirty="0">
                <a:solidFill>
                  <a:srgbClr val="C00000"/>
                </a:solidFill>
                <a:latin typeface="Berlin Sans FB" panose="020E0602020502020306" pitchFamily="34" charset="0"/>
              </a:rPr>
              <a:t>3 services</a:t>
            </a:r>
            <a:r>
              <a:rPr lang="en-US" sz="2400" dirty="0">
                <a:solidFill>
                  <a:srgbClr val="002060"/>
                </a:solidFill>
                <a:latin typeface="Berlin Sans FB" panose="020E0602020502020306" pitchFamily="34" charset="0"/>
              </a:rPr>
              <a:t>:</a:t>
            </a:r>
          </a:p>
          <a:p>
            <a:pPr marL="342900" indent="-342900">
              <a:buClr>
                <a:srgbClr val="C00000"/>
              </a:buClr>
              <a:buFont typeface="Wingdings" panose="05000000000000000000" pitchFamily="2" charset="2"/>
              <a:buChar char="ü"/>
            </a:pPr>
            <a:r>
              <a:rPr lang="en-US" sz="2100" dirty="0">
                <a:solidFill>
                  <a:srgbClr val="002060"/>
                </a:solidFill>
                <a:latin typeface="Berlin Sans FB" panose="020E0602020502020306" pitchFamily="34" charset="0"/>
              </a:rPr>
              <a:t>Finding the </a:t>
            </a:r>
            <a:r>
              <a:rPr lang="en-US" sz="2100" dirty="0">
                <a:solidFill>
                  <a:srgbClr val="C00000"/>
                </a:solidFill>
                <a:latin typeface="Berlin Sans FB" panose="020E0602020502020306" pitchFamily="34" charset="0"/>
              </a:rPr>
              <a:t>logical address </a:t>
            </a:r>
            <a:r>
              <a:rPr lang="en-US" sz="2100" dirty="0">
                <a:solidFill>
                  <a:srgbClr val="002060"/>
                </a:solidFill>
                <a:latin typeface="Berlin Sans FB" panose="020E0602020502020306" pitchFamily="34" charset="0"/>
              </a:rPr>
              <a:t>of the next hop</a:t>
            </a:r>
          </a:p>
          <a:p>
            <a:pPr marL="342900" indent="-342900">
              <a:buClr>
                <a:srgbClr val="C00000"/>
              </a:buClr>
              <a:buFont typeface="Wingdings" panose="05000000000000000000" pitchFamily="2" charset="2"/>
              <a:buChar char="ü"/>
            </a:pPr>
            <a:r>
              <a:rPr lang="en-US" sz="2100" dirty="0">
                <a:solidFill>
                  <a:srgbClr val="002060"/>
                </a:solidFill>
                <a:latin typeface="Berlin Sans FB" panose="020E0602020502020306" pitchFamily="34" charset="0"/>
              </a:rPr>
              <a:t>Finding the </a:t>
            </a:r>
            <a:r>
              <a:rPr lang="en-US" sz="2100" dirty="0">
                <a:solidFill>
                  <a:srgbClr val="C00000"/>
                </a:solidFill>
                <a:latin typeface="Berlin Sans FB" panose="020E0602020502020306" pitchFamily="34" charset="0"/>
              </a:rPr>
              <a:t>physical (MAC) address </a:t>
            </a:r>
            <a:r>
              <a:rPr lang="en-US" sz="2100" dirty="0">
                <a:solidFill>
                  <a:srgbClr val="002060"/>
                </a:solidFill>
                <a:latin typeface="Berlin Sans FB" panose="020E0602020502020306" pitchFamily="34" charset="0"/>
              </a:rPr>
              <a:t>of the next hop</a:t>
            </a:r>
          </a:p>
          <a:p>
            <a:pPr marL="342900" indent="-342900">
              <a:buFont typeface="Wingdings" panose="05000000000000000000" pitchFamily="2" charset="2"/>
              <a:buChar char="ü"/>
            </a:pPr>
            <a:r>
              <a:rPr lang="en-US" sz="2100" dirty="0">
                <a:solidFill>
                  <a:srgbClr val="C00000"/>
                </a:solidFill>
                <a:latin typeface="Berlin Sans FB" panose="020E0602020502020306" pitchFamily="34" charset="0"/>
              </a:rPr>
              <a:t>Fragmenting</a:t>
            </a:r>
            <a:r>
              <a:rPr lang="en-US" sz="2100" dirty="0">
                <a:solidFill>
                  <a:srgbClr val="002060"/>
                </a:solidFill>
                <a:latin typeface="Berlin Sans FB" panose="020E0602020502020306" pitchFamily="34" charset="0"/>
              </a:rPr>
              <a:t>, the datagram if necessary.</a:t>
            </a:r>
          </a:p>
          <a:p>
            <a:endParaRPr lang="en-US" sz="1100" dirty="0">
              <a:solidFill>
                <a:srgbClr val="002060"/>
              </a:solidFill>
              <a:latin typeface="Berlin Sans FB" panose="020E0602020502020306" pitchFamily="34" charset="0"/>
            </a:endParaRPr>
          </a:p>
          <a:p>
            <a:r>
              <a:rPr lang="en-US" sz="2100" dirty="0">
                <a:solidFill>
                  <a:srgbClr val="002060"/>
                </a:solidFill>
                <a:latin typeface="Berlin Sans FB" panose="020E0602020502020306" pitchFamily="34" charset="0"/>
              </a:rPr>
              <a:t>Recalculates Network Packet header checksum &amp; adds to the header</a:t>
            </a:r>
          </a:p>
          <a:p>
            <a:endParaRPr lang="en-US" sz="700" dirty="0">
              <a:latin typeface="Berlin Sans FB" panose="020E0602020502020306" pitchFamily="34" charset="0"/>
            </a:endParaRPr>
          </a:p>
          <a:p>
            <a:r>
              <a:rPr lang="en-US" sz="2100" dirty="0">
                <a:latin typeface="Berlin Sans FB" panose="020E0602020502020306" pitchFamily="34" charset="0"/>
              </a:rPr>
              <a:t>Router, therefore, needs </a:t>
            </a:r>
            <a:r>
              <a:rPr lang="en-US" sz="2100" dirty="0">
                <a:solidFill>
                  <a:srgbClr val="C00000"/>
                </a:solidFill>
                <a:latin typeface="Berlin Sans FB" panose="020E0602020502020306" pitchFamily="34" charset="0"/>
              </a:rPr>
              <a:t>to interact </a:t>
            </a:r>
            <a:r>
              <a:rPr lang="en-US" sz="2100" dirty="0">
                <a:latin typeface="Berlin Sans FB" panose="020E0602020502020306" pitchFamily="34" charset="0"/>
              </a:rPr>
              <a:t>with </a:t>
            </a:r>
            <a:r>
              <a:rPr lang="en-US" sz="2100" dirty="0">
                <a:solidFill>
                  <a:srgbClr val="C00000"/>
                </a:solidFill>
                <a:latin typeface="Berlin Sans FB" panose="020E0602020502020306" pitchFamily="34" charset="0"/>
              </a:rPr>
              <a:t>two data link layers(DLL)</a:t>
            </a:r>
          </a:p>
          <a:p>
            <a:r>
              <a:rPr lang="en-US" sz="2100" dirty="0">
                <a:solidFill>
                  <a:srgbClr val="002060"/>
                </a:solidFill>
                <a:latin typeface="Berlin Sans FB" panose="020E0602020502020306" pitchFamily="34" charset="0"/>
              </a:rPr>
              <a:t>	</a:t>
            </a:r>
            <a:r>
              <a:rPr lang="en-US" sz="2000" dirty="0">
                <a:solidFill>
                  <a:srgbClr val="002060"/>
                </a:solidFill>
                <a:latin typeface="Berlin Sans FB" panose="020E0602020502020306" pitchFamily="34" charset="0"/>
              </a:rPr>
              <a:t>DLL of </a:t>
            </a:r>
            <a:r>
              <a:rPr lang="en-US" sz="2000" dirty="0">
                <a:solidFill>
                  <a:srgbClr val="C00000"/>
                </a:solidFill>
                <a:latin typeface="Berlin Sans FB" panose="020E0602020502020306" pitchFamily="34" charset="0"/>
              </a:rPr>
              <a:t>incoming</a:t>
            </a:r>
            <a:r>
              <a:rPr lang="en-US" sz="2000" dirty="0">
                <a:solidFill>
                  <a:srgbClr val="002060"/>
                </a:solidFill>
                <a:latin typeface="Berlin Sans FB" panose="020E0602020502020306" pitchFamily="34" charset="0"/>
              </a:rPr>
              <a:t> interface</a:t>
            </a:r>
          </a:p>
          <a:p>
            <a:r>
              <a:rPr lang="en-US" sz="2000" dirty="0">
                <a:solidFill>
                  <a:srgbClr val="002060"/>
                </a:solidFill>
                <a:latin typeface="Berlin Sans FB" panose="020E0602020502020306" pitchFamily="34" charset="0"/>
              </a:rPr>
              <a:t>	DLL of </a:t>
            </a:r>
            <a:r>
              <a:rPr lang="en-US" sz="2000" dirty="0">
                <a:solidFill>
                  <a:srgbClr val="C00000"/>
                </a:solidFill>
                <a:latin typeface="Berlin Sans FB" panose="020E0602020502020306" pitchFamily="34" charset="0"/>
              </a:rPr>
              <a:t>outgoing</a:t>
            </a:r>
            <a:r>
              <a:rPr lang="en-US" sz="2000" dirty="0">
                <a:solidFill>
                  <a:srgbClr val="002060"/>
                </a:solidFill>
                <a:latin typeface="Berlin Sans FB" panose="020E0602020502020306" pitchFamily="34" charset="0"/>
              </a:rPr>
              <a:t> interface</a:t>
            </a:r>
          </a:p>
        </p:txBody>
      </p:sp>
      <p:sp>
        <p:nvSpPr>
          <p:cNvPr id="2" name="Slide Number Placeholder 1"/>
          <p:cNvSpPr>
            <a:spLocks noGrp="1"/>
          </p:cNvSpPr>
          <p:nvPr>
            <p:ph type="sldNum" sz="quarter" idx="12"/>
          </p:nvPr>
        </p:nvSpPr>
        <p:spPr/>
        <p:txBody>
          <a:bodyPr/>
          <a:lstStyle/>
          <a:p>
            <a:fld id="{ACCB3F37-D9E5-4EF0-9BA6-D1FB33CB2B8E}" type="slidenum">
              <a:rPr lang="en-US" smtClean="0"/>
              <a:t>25</a:t>
            </a:fld>
            <a:endParaRPr lang="en-US"/>
          </a:p>
        </p:txBody>
      </p:sp>
      <p:pic>
        <p:nvPicPr>
          <p:cNvPr id="3" name="Picture 2">
            <a:extLst>
              <a:ext uri="{FF2B5EF4-FFF2-40B4-BE49-F238E27FC236}">
                <a16:creationId xmlns:a16="http://schemas.microsoft.com/office/drawing/2014/main" id="{19483C69-FFF8-4D34-9A43-A38C462C0E66}"/>
              </a:ext>
            </a:extLst>
          </p:cNvPr>
          <p:cNvPicPr>
            <a:picLocks noChangeAspect="1"/>
          </p:cNvPicPr>
          <p:nvPr/>
        </p:nvPicPr>
        <p:blipFill>
          <a:blip r:embed="rId4"/>
          <a:stretch>
            <a:fillRect/>
          </a:stretch>
        </p:blipFill>
        <p:spPr>
          <a:xfrm>
            <a:off x="7225274" y="104993"/>
            <a:ext cx="4800323" cy="1168132"/>
          </a:xfrm>
          <a:prstGeom prst="rect">
            <a:avLst/>
          </a:prstGeom>
        </p:spPr>
      </p:pic>
    </p:spTree>
    <p:extLst>
      <p:ext uri="{BB962C8B-B14F-4D97-AF65-F5344CB8AC3E}">
        <p14:creationId xmlns:p14="http://schemas.microsoft.com/office/powerpoint/2010/main" val="41746499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10604532" y="-2938568"/>
            <a:ext cx="5823926" cy="12192000"/>
          </a:xfrm>
          <a:prstGeom prst="rect">
            <a:avLst/>
          </a:prstGeom>
        </p:spPr>
      </p:pic>
      <p:pic>
        <p:nvPicPr>
          <p:cNvPr id="3" name="Picture 2">
            <a:extLst>
              <a:ext uri="{FF2B5EF4-FFF2-40B4-BE49-F238E27FC236}">
                <a16:creationId xmlns:a16="http://schemas.microsoft.com/office/drawing/2014/main" id="{2A16208D-1480-44D2-AA05-41321E20DF67}"/>
              </a:ext>
            </a:extLst>
          </p:cNvPr>
          <p:cNvPicPr>
            <a:picLocks noChangeAspect="1"/>
          </p:cNvPicPr>
          <p:nvPr/>
        </p:nvPicPr>
        <p:blipFill>
          <a:blip r:embed="rId4"/>
          <a:stretch>
            <a:fillRect/>
          </a:stretch>
        </p:blipFill>
        <p:spPr>
          <a:xfrm>
            <a:off x="3929895" y="4931092"/>
            <a:ext cx="1382988" cy="458607"/>
          </a:xfrm>
          <a:prstGeom prst="rect">
            <a:avLst/>
          </a:prstGeom>
        </p:spPr>
      </p:pic>
      <p:pic>
        <p:nvPicPr>
          <p:cNvPr id="4" name="Picture 3">
            <a:extLst>
              <a:ext uri="{FF2B5EF4-FFF2-40B4-BE49-F238E27FC236}">
                <a16:creationId xmlns:a16="http://schemas.microsoft.com/office/drawing/2014/main" id="{F82EA177-E5E6-47BB-86F5-B8C3CF7927B3}"/>
              </a:ext>
            </a:extLst>
          </p:cNvPr>
          <p:cNvPicPr>
            <a:picLocks noChangeAspect="1"/>
          </p:cNvPicPr>
          <p:nvPr/>
        </p:nvPicPr>
        <p:blipFill>
          <a:blip r:embed="rId5"/>
          <a:stretch>
            <a:fillRect/>
          </a:stretch>
        </p:blipFill>
        <p:spPr>
          <a:xfrm>
            <a:off x="3717235" y="4536219"/>
            <a:ext cx="1490087" cy="394873"/>
          </a:xfrm>
          <a:prstGeom prst="rect">
            <a:avLst/>
          </a:prstGeom>
        </p:spPr>
      </p:pic>
      <p:pic>
        <p:nvPicPr>
          <p:cNvPr id="6" name="Picture 5">
            <a:extLst>
              <a:ext uri="{FF2B5EF4-FFF2-40B4-BE49-F238E27FC236}">
                <a16:creationId xmlns:a16="http://schemas.microsoft.com/office/drawing/2014/main" id="{6678F5E5-E45D-4FA6-84BD-EF4F8E489BA9}"/>
              </a:ext>
            </a:extLst>
          </p:cNvPr>
          <p:cNvPicPr>
            <a:picLocks noChangeAspect="1"/>
          </p:cNvPicPr>
          <p:nvPr/>
        </p:nvPicPr>
        <p:blipFill>
          <a:blip r:embed="rId6"/>
          <a:stretch>
            <a:fillRect/>
          </a:stretch>
        </p:blipFill>
        <p:spPr>
          <a:xfrm>
            <a:off x="3875382" y="5349943"/>
            <a:ext cx="1331940" cy="482254"/>
          </a:xfrm>
          <a:prstGeom prst="rect">
            <a:avLst/>
          </a:prstGeom>
        </p:spPr>
      </p:pic>
      <p:sp>
        <p:nvSpPr>
          <p:cNvPr id="7" name="Rectangle 6">
            <a:extLst>
              <a:ext uri="{FF2B5EF4-FFF2-40B4-BE49-F238E27FC236}">
                <a16:creationId xmlns:a16="http://schemas.microsoft.com/office/drawing/2014/main" id="{1F005EC3-3853-4662-994C-AE52EA841D06}"/>
              </a:ext>
            </a:extLst>
          </p:cNvPr>
          <p:cNvSpPr/>
          <p:nvPr/>
        </p:nvSpPr>
        <p:spPr>
          <a:xfrm>
            <a:off x="3603992" y="0"/>
            <a:ext cx="3308791" cy="461665"/>
          </a:xfrm>
          <a:prstGeom prst="rect">
            <a:avLst/>
          </a:prstGeom>
        </p:spPr>
        <p:txBody>
          <a:bodyPr wrap="none">
            <a:spAutoFit/>
          </a:bodyPr>
          <a:lstStyle/>
          <a:p>
            <a:r>
              <a:rPr lang="en-US" sz="2400" b="1" dirty="0">
                <a:solidFill>
                  <a:srgbClr val="C00000"/>
                </a:solidFill>
              </a:rPr>
              <a:t>Network Layer at Router</a:t>
            </a:r>
          </a:p>
        </p:txBody>
      </p:sp>
      <p:sp>
        <p:nvSpPr>
          <p:cNvPr id="2" name="Rectangle 1">
            <a:extLst>
              <a:ext uri="{FF2B5EF4-FFF2-40B4-BE49-F238E27FC236}">
                <a16:creationId xmlns:a16="http://schemas.microsoft.com/office/drawing/2014/main" id="{AD9FDF01-6625-49AB-AA5B-CC71AE32CE9A}"/>
              </a:ext>
            </a:extLst>
          </p:cNvPr>
          <p:cNvSpPr/>
          <p:nvPr/>
        </p:nvSpPr>
        <p:spPr>
          <a:xfrm>
            <a:off x="8952169" y="2203325"/>
            <a:ext cx="1795550" cy="954107"/>
          </a:xfrm>
          <a:prstGeom prst="rect">
            <a:avLst/>
          </a:prstGeom>
        </p:spPr>
        <p:txBody>
          <a:bodyPr wrap="square">
            <a:spAutoFit/>
          </a:bodyPr>
          <a:lstStyle/>
          <a:p>
            <a:r>
              <a:rPr lang="en-IN" sz="1400" b="1" dirty="0">
                <a:solidFill>
                  <a:srgbClr val="C00000"/>
                </a:solidFill>
              </a:rPr>
              <a:t>Some fields in header also changes and</a:t>
            </a:r>
          </a:p>
          <a:p>
            <a:r>
              <a:rPr lang="en-IN" sz="1400" b="1" dirty="0">
                <a:solidFill>
                  <a:srgbClr val="C00000"/>
                </a:solidFill>
              </a:rPr>
              <a:t>New Header checksum added</a:t>
            </a:r>
          </a:p>
        </p:txBody>
      </p:sp>
    </p:spTree>
    <p:extLst>
      <p:ext uri="{BB962C8B-B14F-4D97-AF65-F5344CB8AC3E}">
        <p14:creationId xmlns:p14="http://schemas.microsoft.com/office/powerpoint/2010/main" val="3146689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7" name="Rectangle 6"/>
          <p:cNvSpPr/>
          <p:nvPr/>
        </p:nvSpPr>
        <p:spPr>
          <a:xfrm>
            <a:off x="410062" y="507455"/>
            <a:ext cx="7701551" cy="668709"/>
          </a:xfrm>
          <a:prstGeom prst="rect">
            <a:avLst/>
          </a:prstGeom>
        </p:spPr>
        <p:txBody>
          <a:bodyPr wrap="square">
            <a:spAutoFit/>
          </a:bodyPr>
          <a:lstStyle/>
          <a:p>
            <a:pPr marL="514350" indent="-514350">
              <a:lnSpc>
                <a:spcPct val="150000"/>
              </a:lnSpc>
              <a:buClr>
                <a:srgbClr val="C00000"/>
              </a:buClr>
              <a:buFont typeface="+mj-lt"/>
              <a:buAutoNum type="alphaLcPeriod" startAt="4"/>
            </a:pPr>
            <a:r>
              <a:rPr lang="en-US" altLang="en-US" sz="2800" dirty="0">
                <a:latin typeface="Berlin Sans FB" panose="020E0602020502020306" pitchFamily="34" charset="0"/>
              </a:rPr>
              <a:t>Services Provided at the </a:t>
            </a:r>
            <a:r>
              <a:rPr lang="en-US" altLang="en-US" sz="2800" dirty="0">
                <a:solidFill>
                  <a:srgbClr val="C00000"/>
                </a:solidFill>
                <a:latin typeface="Berlin Sans FB" panose="020E0602020502020306" pitchFamily="34" charset="0"/>
              </a:rPr>
              <a:t>Destination Computer</a:t>
            </a:r>
            <a:endParaRPr lang="en-US" sz="2800" b="1" dirty="0">
              <a:solidFill>
                <a:srgbClr val="C00000"/>
              </a:solidFill>
              <a:cs typeface="Segoe UI Semilight" panose="020B0402040204020203" pitchFamily="34" charset="0"/>
            </a:endParaRP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pic>
        <p:nvPicPr>
          <p:cNvPr id="8"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38" y="1245324"/>
            <a:ext cx="6428972" cy="4907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le 8"/>
          <p:cNvSpPr/>
          <p:nvPr/>
        </p:nvSpPr>
        <p:spPr>
          <a:xfrm>
            <a:off x="6531310" y="1135515"/>
            <a:ext cx="5899231" cy="3508653"/>
          </a:xfrm>
          <a:prstGeom prst="rect">
            <a:avLst/>
          </a:prstGeom>
        </p:spPr>
        <p:txBody>
          <a:bodyPr wrap="square">
            <a:spAutoFit/>
          </a:bodyPr>
          <a:lstStyle/>
          <a:p>
            <a:pPr>
              <a:lnSpc>
                <a:spcPct val="150000"/>
              </a:lnSpc>
            </a:pPr>
            <a:r>
              <a:rPr lang="en-US" sz="2400" dirty="0">
                <a:solidFill>
                  <a:srgbClr val="C00000"/>
                </a:solidFill>
                <a:latin typeface="Berlin Sans FB" panose="020E0602020502020306" pitchFamily="34" charset="0"/>
              </a:rPr>
              <a:t>Validates</a:t>
            </a:r>
            <a:r>
              <a:rPr lang="en-US" sz="2400" dirty="0">
                <a:solidFill>
                  <a:srgbClr val="002060"/>
                </a:solidFill>
                <a:latin typeface="Berlin Sans FB" panose="020E0602020502020306" pitchFamily="34" charset="0"/>
              </a:rPr>
              <a:t> incoming Datagram.</a:t>
            </a:r>
          </a:p>
          <a:p>
            <a:pPr>
              <a:lnSpc>
                <a:spcPct val="150000"/>
              </a:lnSpc>
            </a:pPr>
            <a:r>
              <a:rPr lang="en-US" sz="2400" dirty="0">
                <a:solidFill>
                  <a:srgbClr val="002060"/>
                </a:solidFill>
                <a:latin typeface="Berlin Sans FB" panose="020E0602020502020306" pitchFamily="34" charset="0"/>
              </a:rPr>
              <a:t>Depacketize.</a:t>
            </a:r>
          </a:p>
          <a:p>
            <a:pPr>
              <a:lnSpc>
                <a:spcPct val="150000"/>
              </a:lnSpc>
            </a:pPr>
            <a:r>
              <a:rPr lang="en-US" sz="2400" dirty="0">
                <a:solidFill>
                  <a:srgbClr val="C00000"/>
                </a:solidFill>
                <a:latin typeface="Berlin Sans FB" panose="020E0602020502020306" pitchFamily="34" charset="0"/>
              </a:rPr>
              <a:t>Store</a:t>
            </a:r>
            <a:r>
              <a:rPr lang="en-US" sz="2400" dirty="0">
                <a:solidFill>
                  <a:srgbClr val="002060"/>
                </a:solidFill>
                <a:latin typeface="Berlin Sans FB" panose="020E0602020502020306" pitchFamily="34" charset="0"/>
              </a:rPr>
              <a:t> received </a:t>
            </a:r>
            <a:r>
              <a:rPr lang="en-US" sz="2400" dirty="0">
                <a:solidFill>
                  <a:srgbClr val="C00000"/>
                </a:solidFill>
                <a:latin typeface="Berlin Sans FB" panose="020E0602020502020306" pitchFamily="34" charset="0"/>
              </a:rPr>
              <a:t>fragment</a:t>
            </a:r>
            <a:r>
              <a:rPr lang="en-US" sz="2400" dirty="0">
                <a:solidFill>
                  <a:srgbClr val="002060"/>
                </a:solidFill>
                <a:latin typeface="Berlin Sans FB" panose="020E0602020502020306" pitchFamily="34" charset="0"/>
              </a:rPr>
              <a:t>(</a:t>
            </a:r>
            <a:r>
              <a:rPr lang="en-US" sz="1600" b="1" dirty="0">
                <a:solidFill>
                  <a:srgbClr val="002060"/>
                </a:solidFill>
                <a:latin typeface="Berlin Sans FB" panose="020E0602020502020306" pitchFamily="34" charset="0"/>
              </a:rPr>
              <a:t>reassembly Timer </a:t>
            </a:r>
            <a:r>
              <a:rPr lang="en-US" sz="1600" dirty="0">
                <a:solidFill>
                  <a:srgbClr val="002060"/>
                </a:solidFill>
                <a:latin typeface="Berlin Sans FB" panose="020E0602020502020306" pitchFamily="34" charset="0"/>
              </a:rPr>
              <a:t>started</a:t>
            </a:r>
            <a:r>
              <a:rPr lang="en-US" sz="2400" dirty="0">
                <a:solidFill>
                  <a:srgbClr val="002060"/>
                </a:solidFill>
                <a:latin typeface="Berlin Sans FB" panose="020E0602020502020306" pitchFamily="34" charset="0"/>
              </a:rPr>
              <a:t>).</a:t>
            </a:r>
          </a:p>
          <a:p>
            <a:endParaRPr lang="en-US" dirty="0"/>
          </a:p>
          <a:p>
            <a:r>
              <a:rPr lang="en-US" sz="2400" dirty="0">
                <a:solidFill>
                  <a:srgbClr val="002060"/>
                </a:solidFill>
                <a:latin typeface="Berlin Sans FB" panose="020E0602020502020306" pitchFamily="34" charset="0"/>
              </a:rPr>
              <a:t>If </a:t>
            </a:r>
            <a:r>
              <a:rPr lang="en-US" sz="2000" dirty="0">
                <a:solidFill>
                  <a:srgbClr val="C00000"/>
                </a:solidFill>
                <a:latin typeface="Berlin Sans FB" panose="020E0602020502020306" pitchFamily="34" charset="0"/>
              </a:rPr>
              <a:t>All Fragments not arrive before </a:t>
            </a:r>
            <a:r>
              <a:rPr lang="en-US" sz="2000" b="1" dirty="0">
                <a:solidFill>
                  <a:srgbClr val="002060"/>
                </a:solidFill>
                <a:latin typeface="Berlin Sans FB" panose="020E0602020502020306" pitchFamily="34" charset="0"/>
              </a:rPr>
              <a:t>timer expiry </a:t>
            </a:r>
            <a:r>
              <a:rPr lang="en-US" sz="2000" dirty="0">
                <a:solidFill>
                  <a:srgbClr val="C00000"/>
                </a:solidFill>
                <a:latin typeface="Berlin Sans FB" panose="020E0602020502020306" pitchFamily="34" charset="0"/>
              </a:rPr>
              <a:t>then</a:t>
            </a:r>
          </a:p>
          <a:p>
            <a:r>
              <a:rPr lang="en-US" sz="2400" dirty="0">
                <a:solidFill>
                  <a:srgbClr val="002060"/>
                </a:solidFill>
                <a:latin typeface="Berlin Sans FB" panose="020E0602020502020306" pitchFamily="34" charset="0"/>
              </a:rPr>
              <a:t>      </a:t>
            </a:r>
            <a:r>
              <a:rPr lang="en-US" sz="2400" dirty="0">
                <a:solidFill>
                  <a:srgbClr val="C00000"/>
                </a:solidFill>
                <a:latin typeface="Berlin Sans FB" panose="020E0602020502020306" pitchFamily="34" charset="0"/>
              </a:rPr>
              <a:t>Destroy</a:t>
            </a:r>
            <a:r>
              <a:rPr lang="en-US" sz="2400" dirty="0">
                <a:solidFill>
                  <a:srgbClr val="002060"/>
                </a:solidFill>
                <a:latin typeface="Berlin Sans FB" panose="020E0602020502020306" pitchFamily="34" charset="0"/>
              </a:rPr>
              <a:t> received fragment.</a:t>
            </a:r>
          </a:p>
          <a:p>
            <a:r>
              <a:rPr lang="en-US" sz="2400" dirty="0">
                <a:solidFill>
                  <a:srgbClr val="002060"/>
                </a:solidFill>
                <a:latin typeface="Berlin Sans FB" panose="020E0602020502020306" pitchFamily="34" charset="0"/>
              </a:rPr>
              <a:t>Else </a:t>
            </a:r>
          </a:p>
          <a:p>
            <a:r>
              <a:rPr lang="en-US" sz="2400" dirty="0">
                <a:solidFill>
                  <a:srgbClr val="002060"/>
                </a:solidFill>
                <a:latin typeface="Berlin Sans FB" panose="020E0602020502020306" pitchFamily="34" charset="0"/>
              </a:rPr>
              <a:t>      </a:t>
            </a:r>
            <a:r>
              <a:rPr lang="en-US" sz="2400" dirty="0">
                <a:solidFill>
                  <a:srgbClr val="C00000"/>
                </a:solidFill>
                <a:latin typeface="Berlin Sans FB" panose="020E0602020502020306" pitchFamily="34" charset="0"/>
              </a:rPr>
              <a:t>Reassemble</a:t>
            </a:r>
            <a:r>
              <a:rPr lang="en-US" sz="2400" dirty="0">
                <a:solidFill>
                  <a:srgbClr val="002060"/>
                </a:solidFill>
                <a:latin typeface="Berlin Sans FB" panose="020E0602020502020306" pitchFamily="34" charset="0"/>
              </a:rPr>
              <a:t> fragments in Order</a:t>
            </a:r>
          </a:p>
        </p:txBody>
      </p:sp>
      <p:sp>
        <p:nvSpPr>
          <p:cNvPr id="2" name="Slide Number Placeholder 1"/>
          <p:cNvSpPr>
            <a:spLocks noGrp="1"/>
          </p:cNvSpPr>
          <p:nvPr>
            <p:ph type="sldNum" sz="quarter" idx="12"/>
          </p:nvPr>
        </p:nvSpPr>
        <p:spPr/>
        <p:txBody>
          <a:bodyPr/>
          <a:lstStyle/>
          <a:p>
            <a:fld id="{ACCB3F37-D9E5-4EF0-9BA6-D1FB33CB2B8E}" type="slidenum">
              <a:rPr lang="en-US" smtClean="0"/>
              <a:t>27</a:t>
            </a:fld>
            <a:endParaRPr lang="en-US"/>
          </a:p>
        </p:txBody>
      </p:sp>
      <p:sp>
        <p:nvSpPr>
          <p:cNvPr id="3" name="Rectangle 2"/>
          <p:cNvSpPr/>
          <p:nvPr/>
        </p:nvSpPr>
        <p:spPr>
          <a:xfrm>
            <a:off x="3266581" y="3421643"/>
            <a:ext cx="1418125" cy="461665"/>
          </a:xfrm>
          <a:prstGeom prst="rect">
            <a:avLst/>
          </a:prstGeom>
        </p:spPr>
        <p:txBody>
          <a:bodyPr wrap="square">
            <a:spAutoFit/>
          </a:bodyPr>
          <a:lstStyle/>
          <a:p>
            <a:r>
              <a:rPr lang="en-US" sz="1200" b="1" dirty="0">
                <a:solidFill>
                  <a:srgbClr val="C00000"/>
                </a:solidFill>
                <a:latin typeface="Arial Nova" panose="020B0504020202020204" pitchFamily="34" charset="0"/>
              </a:rPr>
              <a:t>Time-exceeded ICMP message </a:t>
            </a:r>
            <a:endParaRPr lang="en-US" sz="1200" dirty="0">
              <a:solidFill>
                <a:srgbClr val="C00000"/>
              </a:solidFill>
              <a:latin typeface="Arial Nova" panose="020B0504020202020204" pitchFamily="34" charset="0"/>
            </a:endParaRPr>
          </a:p>
        </p:txBody>
      </p:sp>
      <p:pic>
        <p:nvPicPr>
          <p:cNvPr id="4" name="Picture 3">
            <a:extLst>
              <a:ext uri="{FF2B5EF4-FFF2-40B4-BE49-F238E27FC236}">
                <a16:creationId xmlns:a16="http://schemas.microsoft.com/office/drawing/2014/main" id="{98000B67-5F32-4C6A-98CB-28665277508E}"/>
              </a:ext>
            </a:extLst>
          </p:cNvPr>
          <p:cNvPicPr>
            <a:picLocks noChangeAspect="1"/>
          </p:cNvPicPr>
          <p:nvPr/>
        </p:nvPicPr>
        <p:blipFill>
          <a:blip r:embed="rId4"/>
          <a:stretch>
            <a:fillRect/>
          </a:stretch>
        </p:blipFill>
        <p:spPr>
          <a:xfrm>
            <a:off x="7195968" y="4914143"/>
            <a:ext cx="4157832" cy="1304657"/>
          </a:xfrm>
          <a:prstGeom prst="rect">
            <a:avLst/>
          </a:prstGeom>
        </p:spPr>
      </p:pic>
    </p:spTree>
    <p:extLst>
      <p:ext uri="{BB962C8B-B14F-4D97-AF65-F5344CB8AC3E}">
        <p14:creationId xmlns:p14="http://schemas.microsoft.com/office/powerpoint/2010/main" val="37139693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p:cNvSpPr/>
          <p:nvPr/>
        </p:nvSpPr>
        <p:spPr>
          <a:xfrm>
            <a:off x="3603992" y="0"/>
            <a:ext cx="5268302" cy="461665"/>
          </a:xfrm>
          <a:prstGeom prst="rect">
            <a:avLst/>
          </a:prstGeom>
        </p:spPr>
        <p:txBody>
          <a:bodyPr wrap="none">
            <a:spAutoFit/>
          </a:bodyPr>
          <a:lstStyle/>
          <a:p>
            <a:r>
              <a:rPr lang="en-US" sz="2400" b="1" dirty="0">
                <a:solidFill>
                  <a:srgbClr val="C00000"/>
                </a:solidFill>
              </a:rPr>
              <a:t>Network Layer at Destination Computer</a:t>
            </a:r>
          </a:p>
        </p:txBody>
      </p:sp>
      <p:pic>
        <p:nvPicPr>
          <p:cNvPr id="2" name="Picture 1">
            <a:extLst>
              <a:ext uri="{FF2B5EF4-FFF2-40B4-BE49-F238E27FC236}">
                <a16:creationId xmlns:a16="http://schemas.microsoft.com/office/drawing/2014/main" id="{F65B0625-3C7C-4238-8107-9CEFB544E969}"/>
              </a:ext>
            </a:extLst>
          </p:cNvPr>
          <p:cNvPicPr>
            <a:picLocks noChangeAspect="1"/>
          </p:cNvPicPr>
          <p:nvPr/>
        </p:nvPicPr>
        <p:blipFill>
          <a:blip r:embed="rId3">
            <a:lum bright="20000"/>
          </a:blip>
          <a:stretch>
            <a:fillRect/>
          </a:stretch>
        </p:blipFill>
        <p:spPr>
          <a:xfrm>
            <a:off x="246289" y="433529"/>
            <a:ext cx="11699421" cy="6396335"/>
          </a:xfrm>
          <a:prstGeom prst="rect">
            <a:avLst/>
          </a:prstGeom>
        </p:spPr>
      </p:pic>
      <p:sp>
        <p:nvSpPr>
          <p:cNvPr id="3" name="Rectangle 2">
            <a:extLst>
              <a:ext uri="{FF2B5EF4-FFF2-40B4-BE49-F238E27FC236}">
                <a16:creationId xmlns:a16="http://schemas.microsoft.com/office/drawing/2014/main" id="{EF9F48E9-7D45-443D-9EAD-169222491705}"/>
              </a:ext>
            </a:extLst>
          </p:cNvPr>
          <p:cNvSpPr/>
          <p:nvPr/>
        </p:nvSpPr>
        <p:spPr>
          <a:xfrm>
            <a:off x="10415751" y="3941408"/>
            <a:ext cx="1760483" cy="2031325"/>
          </a:xfrm>
          <a:prstGeom prst="rect">
            <a:avLst/>
          </a:prstGeom>
        </p:spPr>
        <p:txBody>
          <a:bodyPr wrap="square">
            <a:spAutoFit/>
          </a:bodyPr>
          <a:lstStyle/>
          <a:p>
            <a:r>
              <a:rPr lang="en-US" dirty="0">
                <a:solidFill>
                  <a:srgbClr val="C00000"/>
                </a:solidFill>
              </a:rPr>
              <a:t>4. Reassembly:</a:t>
            </a:r>
          </a:p>
          <a:p>
            <a:r>
              <a:rPr lang="en-US" dirty="0">
                <a:solidFill>
                  <a:srgbClr val="C00000"/>
                </a:solidFill>
              </a:rPr>
              <a:t>Unique </a:t>
            </a:r>
            <a:r>
              <a:rPr lang="en-US" dirty="0">
                <a:solidFill>
                  <a:srgbClr val="C00000"/>
                </a:solidFill>
                <a:highlight>
                  <a:srgbClr val="FFFF00"/>
                </a:highlight>
              </a:rPr>
              <a:t>Sequence Number </a:t>
            </a:r>
            <a:r>
              <a:rPr lang="en-US" dirty="0">
                <a:solidFill>
                  <a:srgbClr val="C00000"/>
                </a:solidFill>
              </a:rPr>
              <a:t>&amp; </a:t>
            </a:r>
            <a:r>
              <a:rPr lang="en-US" dirty="0">
                <a:solidFill>
                  <a:srgbClr val="C00000"/>
                </a:solidFill>
                <a:highlight>
                  <a:srgbClr val="FFFF00"/>
                </a:highlight>
              </a:rPr>
              <a:t>Fragment offset </a:t>
            </a:r>
            <a:r>
              <a:rPr lang="en-US" dirty="0">
                <a:solidFill>
                  <a:srgbClr val="C00000"/>
                </a:solidFill>
              </a:rPr>
              <a:t>helps n rearranging</a:t>
            </a:r>
          </a:p>
        </p:txBody>
      </p:sp>
    </p:spTree>
    <p:extLst>
      <p:ext uri="{BB962C8B-B14F-4D97-AF65-F5344CB8AC3E}">
        <p14:creationId xmlns:p14="http://schemas.microsoft.com/office/powerpoint/2010/main" val="3234564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788894" y="892702"/>
            <a:ext cx="10956416" cy="1492716"/>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a:t>
            </a:r>
            <a:r>
              <a:rPr lang="en-US" sz="2800" dirty="0">
                <a:solidFill>
                  <a:srgbClr val="FF0000"/>
                </a:solidFill>
                <a:latin typeface="Berlin Sans FB" panose="020E0602020502020306" pitchFamily="34" charset="0"/>
              </a:rPr>
              <a:t>Error control : </a:t>
            </a:r>
            <a:r>
              <a:rPr lang="en-US" sz="2400" dirty="0">
                <a:solidFill>
                  <a:srgbClr val="002060"/>
                </a:solidFill>
                <a:latin typeface="Berlin Sans FB" panose="020E0602020502020306" pitchFamily="34" charset="0"/>
              </a:rPr>
              <a:t>A mechanism for detecting </a:t>
            </a:r>
            <a:r>
              <a:rPr lang="en-US" sz="2400" dirty="0">
                <a:solidFill>
                  <a:srgbClr val="C00000"/>
                </a:solidFill>
                <a:latin typeface="Berlin Sans FB" panose="020E0602020502020306" pitchFamily="34" charset="0"/>
              </a:rPr>
              <a:t>corrupted</a:t>
            </a:r>
            <a:r>
              <a:rPr lang="en-US" sz="2400" dirty="0">
                <a:solidFill>
                  <a:srgbClr val="002060"/>
                </a:solidFill>
                <a:latin typeface="Berlin Sans FB" panose="020E0602020502020306" pitchFamily="34" charset="0"/>
              </a:rPr>
              <a:t>, </a:t>
            </a:r>
            <a:r>
              <a:rPr lang="en-US" sz="2400" dirty="0">
                <a:solidFill>
                  <a:srgbClr val="C00000"/>
                </a:solidFill>
                <a:latin typeface="Berlin Sans FB" panose="020E0602020502020306" pitchFamily="34" charset="0"/>
              </a:rPr>
              <a:t>lost</a:t>
            </a:r>
            <a:r>
              <a:rPr lang="en-US" sz="2400" dirty="0">
                <a:solidFill>
                  <a:srgbClr val="002060"/>
                </a:solidFill>
                <a:latin typeface="Berlin Sans FB" panose="020E0602020502020306" pitchFamily="34" charset="0"/>
              </a:rPr>
              <a:t>, or </a:t>
            </a:r>
            <a:r>
              <a:rPr lang="en-US" sz="2400" dirty="0">
                <a:solidFill>
                  <a:srgbClr val="C00000"/>
                </a:solidFill>
                <a:latin typeface="Berlin Sans FB" panose="020E0602020502020306" pitchFamily="34" charset="0"/>
              </a:rPr>
              <a:t>duplicate Datagrams</a:t>
            </a:r>
            <a:r>
              <a:rPr lang="en-US" dirty="0"/>
              <a:t>.</a:t>
            </a:r>
            <a:endParaRPr lang="en-US" altLang="en-US" sz="2400" dirty="0">
              <a:solidFill>
                <a:srgbClr val="C00000"/>
              </a:solidFill>
              <a:latin typeface="Berlin Sans FB" panose="020E0602020502020306" pitchFamily="34" charset="0"/>
            </a:endParaRPr>
          </a:p>
          <a:p>
            <a:endParaRPr lang="en-US" sz="700" dirty="0">
              <a:solidFill>
                <a:srgbClr val="002060"/>
              </a:solidFill>
              <a:latin typeface="Berlin Sans FB" panose="020E0602020502020306" pitchFamily="34" charset="0"/>
            </a:endParaRPr>
          </a:p>
          <a:p>
            <a:r>
              <a:rPr lang="en-US" sz="2100" dirty="0">
                <a:solidFill>
                  <a:srgbClr val="002060"/>
                </a:solidFill>
                <a:latin typeface="Berlin Sans FB" panose="020E0602020502020306" pitchFamily="34" charset="0"/>
              </a:rPr>
              <a:t>Since a</a:t>
            </a:r>
            <a:r>
              <a:rPr lang="en-US" sz="2100" dirty="0">
                <a:solidFill>
                  <a:schemeClr val="accent2"/>
                </a:solidFill>
                <a:latin typeface="Berlin Sans FB" panose="020E0602020502020306" pitchFamily="34" charset="0"/>
              </a:rPr>
              <a:t> </a:t>
            </a:r>
            <a:r>
              <a:rPr lang="en-US" sz="2100" dirty="0">
                <a:solidFill>
                  <a:srgbClr val="C00000"/>
                </a:solidFill>
                <a:latin typeface="Berlin Sans FB" panose="020E0602020502020306" pitchFamily="34" charset="0"/>
              </a:rPr>
              <a:t>hop-to-hop error control (CRC)</a:t>
            </a:r>
            <a:r>
              <a:rPr lang="en-US" sz="2100" dirty="0">
                <a:solidFill>
                  <a:schemeClr val="accent2"/>
                </a:solidFill>
                <a:latin typeface="Berlin Sans FB" panose="020E0602020502020306" pitchFamily="34" charset="0"/>
              </a:rPr>
              <a:t>is </a:t>
            </a:r>
            <a:r>
              <a:rPr lang="en-US" sz="2100" dirty="0">
                <a:solidFill>
                  <a:srgbClr val="002060"/>
                </a:solidFill>
                <a:latin typeface="Berlin Sans FB" panose="020E0602020502020306" pitchFamily="34" charset="0"/>
              </a:rPr>
              <a:t>already implemented </a:t>
            </a:r>
            <a:r>
              <a:rPr lang="en-US" sz="2100" dirty="0">
                <a:solidFill>
                  <a:srgbClr val="C00000"/>
                </a:solidFill>
                <a:latin typeface="Berlin Sans FB" panose="020E0602020502020306" pitchFamily="34" charset="0"/>
              </a:rPr>
              <a:t>at the data link layer</a:t>
            </a:r>
            <a:r>
              <a:rPr lang="en-US" sz="2100" dirty="0">
                <a:solidFill>
                  <a:schemeClr val="accent2"/>
                </a:solidFill>
                <a:latin typeface="Berlin Sans FB" panose="020E0602020502020306" pitchFamily="34" charset="0"/>
              </a:rPr>
              <a:t>, </a:t>
            </a:r>
            <a:r>
              <a:rPr lang="en-US" sz="2100" dirty="0">
                <a:solidFill>
                  <a:srgbClr val="002060"/>
                </a:solidFill>
                <a:latin typeface="Berlin Sans FB" panose="020E0602020502020306" pitchFamily="34" charset="0"/>
              </a:rPr>
              <a:t>why do we need error control at the network layer?</a:t>
            </a:r>
          </a:p>
        </p:txBody>
      </p:sp>
      <p:sp>
        <p:nvSpPr>
          <p:cNvPr id="7" name="Rectangle 6"/>
          <p:cNvSpPr/>
          <p:nvPr/>
        </p:nvSpPr>
        <p:spPr>
          <a:xfrm>
            <a:off x="788894" y="507455"/>
            <a:ext cx="5379781" cy="523220"/>
          </a:xfrm>
          <a:prstGeom prst="rect">
            <a:avLst/>
          </a:prstGeom>
        </p:spPr>
        <p:txBody>
          <a:bodyPr wrap="square">
            <a:spAutoFit/>
          </a:bodyPr>
          <a:lstStyle/>
          <a:p>
            <a:pPr>
              <a:spcBef>
                <a:spcPct val="10000"/>
              </a:spcBef>
              <a:spcAft>
                <a:spcPct val="10000"/>
              </a:spcAft>
              <a:buClr>
                <a:srgbClr val="C00000"/>
              </a:buClr>
              <a:buSzPct val="117000"/>
            </a:pPr>
            <a:r>
              <a:rPr lang="en-US" altLang="en-US" sz="2800" b="1" dirty="0">
                <a:latin typeface="Times" panose="02020603050405020304" pitchFamily="18" charset="0"/>
              </a:rPr>
              <a:t>OTHER SERVICES</a:t>
            </a:r>
            <a:endParaRPr lang="en-US" altLang="en-US" sz="2800" b="1" dirty="0">
              <a:latin typeface="Berlin Sans FB" panose="020E0602020502020306" pitchFamily="34" charset="0"/>
            </a:endParaRP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grpSp>
        <p:nvGrpSpPr>
          <p:cNvPr id="8" name="Group 7"/>
          <p:cNvGrpSpPr/>
          <p:nvPr/>
        </p:nvGrpSpPr>
        <p:grpSpPr>
          <a:xfrm>
            <a:off x="2159876" y="2385418"/>
            <a:ext cx="7562347" cy="2517385"/>
            <a:chOff x="244927" y="1669379"/>
            <a:chExt cx="7891012" cy="3474122"/>
          </a:xfrm>
        </p:grpSpPr>
        <p:pic>
          <p:nvPicPr>
            <p:cNvPr id="9"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927" y="1669379"/>
              <a:ext cx="7891012" cy="2178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366" y="2734259"/>
              <a:ext cx="7169910" cy="1380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2626" y="4120941"/>
              <a:ext cx="7111674" cy="1022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Rectangle 1"/>
          <p:cNvSpPr/>
          <p:nvPr/>
        </p:nvSpPr>
        <p:spPr>
          <a:xfrm>
            <a:off x="371227" y="5020046"/>
            <a:ext cx="11594895" cy="1708160"/>
          </a:xfrm>
          <a:prstGeom prst="rect">
            <a:avLst/>
          </a:prstGeom>
        </p:spPr>
        <p:txBody>
          <a:bodyPr wrap="square">
            <a:spAutoFit/>
          </a:bodyPr>
          <a:lstStyle/>
          <a:p>
            <a:pPr algn="ctr"/>
            <a:r>
              <a:rPr lang="en-US" sz="2100" dirty="0">
                <a:solidFill>
                  <a:srgbClr val="002060"/>
                </a:solidFill>
                <a:latin typeface="Berlin Sans FB" panose="020E0602020502020306" pitchFamily="34" charset="0"/>
              </a:rPr>
              <a:t>The data link layer </a:t>
            </a:r>
            <a:r>
              <a:rPr lang="en-US" sz="2100" dirty="0">
                <a:solidFill>
                  <a:srgbClr val="C00000"/>
                </a:solidFill>
                <a:latin typeface="Berlin Sans FB" panose="020E0602020502020306" pitchFamily="34" charset="0"/>
              </a:rPr>
              <a:t>can miss any error </a:t>
            </a:r>
            <a:r>
              <a:rPr lang="en-US" sz="2100" dirty="0">
                <a:solidFill>
                  <a:srgbClr val="002060"/>
                </a:solidFill>
                <a:latin typeface="Berlin Sans FB" panose="020E0602020502020306" pitchFamily="34" charset="0"/>
              </a:rPr>
              <a:t>that occurs </a:t>
            </a:r>
            <a:r>
              <a:rPr lang="en-US" sz="2100" dirty="0">
                <a:solidFill>
                  <a:srgbClr val="C00000"/>
                </a:solidFill>
                <a:latin typeface="Berlin Sans FB" panose="020E0602020502020306" pitchFamily="34" charset="0"/>
              </a:rPr>
              <a:t>when the datagram is being processed </a:t>
            </a:r>
            <a:r>
              <a:rPr lang="en-US" sz="2100" dirty="0">
                <a:solidFill>
                  <a:srgbClr val="002060"/>
                </a:solidFill>
                <a:latin typeface="Berlin Sans FB" panose="020E0602020502020306" pitchFamily="34" charset="0"/>
              </a:rPr>
              <a:t>by the router.</a:t>
            </a:r>
          </a:p>
          <a:p>
            <a:r>
              <a:rPr lang="en-US" sz="2100" dirty="0">
                <a:solidFill>
                  <a:srgbClr val="002060"/>
                </a:solidFill>
                <a:latin typeface="Berlin Sans FB" panose="020E0602020502020306" pitchFamily="34" charset="0"/>
              </a:rPr>
              <a:t>To keep Network layer </a:t>
            </a:r>
            <a:r>
              <a:rPr lang="en-US" sz="2100" dirty="0">
                <a:solidFill>
                  <a:srgbClr val="C00000"/>
                </a:solidFill>
                <a:latin typeface="Berlin Sans FB" panose="020E0602020502020306" pitchFamily="34" charset="0"/>
              </a:rPr>
              <a:t>processing fast</a:t>
            </a:r>
            <a:r>
              <a:rPr lang="en-US" sz="2100" dirty="0">
                <a:solidFill>
                  <a:srgbClr val="002060"/>
                </a:solidFill>
                <a:latin typeface="Berlin Sans FB" panose="020E0602020502020306" pitchFamily="34" charset="0"/>
              </a:rPr>
              <a:t>, Network Layer </a:t>
            </a:r>
            <a:r>
              <a:rPr lang="en-US" sz="2100" dirty="0">
                <a:solidFill>
                  <a:srgbClr val="C00000"/>
                </a:solidFill>
                <a:latin typeface="Berlin Sans FB" panose="020E0602020502020306" pitchFamily="34" charset="0"/>
              </a:rPr>
              <a:t>do not </a:t>
            </a:r>
            <a:r>
              <a:rPr lang="en-US" sz="2100" dirty="0">
                <a:solidFill>
                  <a:srgbClr val="002060"/>
                </a:solidFill>
                <a:latin typeface="Berlin Sans FB" panose="020E0602020502020306" pitchFamily="34" charset="0"/>
              </a:rPr>
              <a:t>implement </a:t>
            </a:r>
            <a:r>
              <a:rPr lang="en-US" sz="2100" dirty="0">
                <a:solidFill>
                  <a:srgbClr val="C00000"/>
                </a:solidFill>
                <a:latin typeface="Berlin Sans FB" panose="020E0602020502020306" pitchFamily="34" charset="0"/>
              </a:rPr>
              <a:t>rigorous error checking</a:t>
            </a:r>
            <a:r>
              <a:rPr lang="en-US" sz="2100" dirty="0">
                <a:solidFill>
                  <a:srgbClr val="002060"/>
                </a:solidFill>
                <a:latin typeface="Berlin Sans FB" panose="020E0602020502020306" pitchFamily="34" charset="0"/>
              </a:rPr>
              <a:t>.</a:t>
            </a:r>
          </a:p>
          <a:p>
            <a:r>
              <a:rPr lang="en-US" sz="2100" dirty="0">
                <a:solidFill>
                  <a:srgbClr val="002060"/>
                </a:solidFill>
                <a:latin typeface="Berlin Sans FB" panose="020E0602020502020306" pitchFamily="34" charset="0"/>
              </a:rPr>
              <a:t>However, N/W layer </a:t>
            </a:r>
            <a:r>
              <a:rPr lang="en-US" sz="2100" dirty="0">
                <a:solidFill>
                  <a:srgbClr val="C00000"/>
                </a:solidFill>
                <a:latin typeface="Berlin Sans FB" panose="020E0602020502020306" pitchFamily="34" charset="0"/>
              </a:rPr>
              <a:t>header checksum </a:t>
            </a:r>
            <a:r>
              <a:rPr lang="en-US" sz="2100" dirty="0">
                <a:solidFill>
                  <a:srgbClr val="002060"/>
                </a:solidFill>
                <a:latin typeface="Berlin Sans FB" panose="020E0602020502020306" pitchFamily="34" charset="0"/>
              </a:rPr>
              <a:t>is used – to prevent packet being delivered to wrong destination</a:t>
            </a:r>
          </a:p>
          <a:p>
            <a:r>
              <a:rPr lang="en-US" sz="2100" dirty="0">
                <a:solidFill>
                  <a:srgbClr val="002060"/>
                </a:solidFill>
                <a:latin typeface="Berlin Sans FB" panose="020E0602020502020306" pitchFamily="34" charset="0"/>
              </a:rPr>
              <a:t>The network layer at the Internet </a:t>
            </a:r>
            <a:r>
              <a:rPr lang="en-US" sz="2100" dirty="0">
                <a:solidFill>
                  <a:srgbClr val="C00000"/>
                </a:solidFill>
                <a:latin typeface="Berlin Sans FB" panose="020E0602020502020306" pitchFamily="34" charset="0"/>
              </a:rPr>
              <a:t>does not directly provide error control</a:t>
            </a:r>
            <a:r>
              <a:rPr lang="en-US" sz="2100" dirty="0">
                <a:solidFill>
                  <a:srgbClr val="002060"/>
                </a:solidFill>
                <a:latin typeface="Berlin Sans FB" panose="020E0602020502020306" pitchFamily="34" charset="0"/>
              </a:rPr>
              <a:t>, the Internet uses another protocol- </a:t>
            </a:r>
            <a:r>
              <a:rPr lang="en-US" sz="2100" dirty="0">
                <a:solidFill>
                  <a:srgbClr val="C00000"/>
                </a:solidFill>
                <a:latin typeface="Berlin Sans FB" panose="020E0602020502020306" pitchFamily="34" charset="0"/>
              </a:rPr>
              <a:t>ICMP(Internet Message Control Protocol) to report error situation to Sender</a:t>
            </a:r>
          </a:p>
        </p:txBody>
      </p:sp>
      <p:sp>
        <p:nvSpPr>
          <p:cNvPr id="3" name="Slide Number Placeholder 2"/>
          <p:cNvSpPr>
            <a:spLocks noGrp="1"/>
          </p:cNvSpPr>
          <p:nvPr>
            <p:ph type="sldNum" sz="quarter" idx="12"/>
          </p:nvPr>
        </p:nvSpPr>
        <p:spPr/>
        <p:txBody>
          <a:bodyPr/>
          <a:lstStyle/>
          <a:p>
            <a:fld id="{ACCB3F37-D9E5-4EF0-9BA6-D1FB33CB2B8E}" type="slidenum">
              <a:rPr lang="en-US" smtClean="0"/>
              <a:t>29</a:t>
            </a:fld>
            <a:endParaRPr lang="en-US"/>
          </a:p>
        </p:txBody>
      </p:sp>
    </p:spTree>
    <p:extLst>
      <p:ext uri="{BB962C8B-B14F-4D97-AF65-F5344CB8AC3E}">
        <p14:creationId xmlns:p14="http://schemas.microsoft.com/office/powerpoint/2010/main" val="3243635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1253726" y="890802"/>
            <a:ext cx="10128738" cy="1384995"/>
          </a:xfrm>
          <a:prstGeom prst="rect">
            <a:avLst/>
          </a:prstGeom>
          <a:noFill/>
        </p:spPr>
        <p:txBody>
          <a:bodyPr wrap="square" rtlCol="0">
            <a:spAutoFit/>
          </a:bodyPr>
          <a:lstStyle/>
          <a:p>
            <a:r>
              <a:rPr lang="en-US" altLang="en-US" sz="2800" dirty="0">
                <a:solidFill>
                  <a:srgbClr val="000000"/>
                </a:solidFill>
                <a:latin typeface="Berlin Sans FB" panose="020E0602020502020306" pitchFamily="34" charset="0"/>
                <a:cs typeface="Segoe UI Semilight" panose="020B0402040204020203" pitchFamily="34" charset="0"/>
              </a:rPr>
              <a:t>When a message reaches a connecting device, a </a:t>
            </a:r>
            <a:r>
              <a:rPr lang="en-US" altLang="en-US" sz="2800" dirty="0">
                <a:solidFill>
                  <a:srgbClr val="C00000"/>
                </a:solidFill>
                <a:latin typeface="Berlin Sans FB" panose="020E0602020502020306" pitchFamily="34" charset="0"/>
                <a:cs typeface="Segoe UI Semilight" panose="020B0402040204020203" pitchFamily="34" charset="0"/>
              </a:rPr>
              <a:t>decision needs to be made</a:t>
            </a:r>
            <a:r>
              <a:rPr lang="en-US" altLang="en-US" sz="2800" dirty="0">
                <a:solidFill>
                  <a:srgbClr val="000000"/>
                </a:solidFill>
                <a:latin typeface="Berlin Sans FB" panose="020E0602020502020306" pitchFamily="34" charset="0"/>
                <a:cs typeface="Segoe UI Semilight" panose="020B0402040204020203" pitchFamily="34" charset="0"/>
              </a:rPr>
              <a:t> to select one of the output ports through which the packet needs to be send out.</a:t>
            </a:r>
            <a:endParaRPr lang="en-US" sz="2400" dirty="0">
              <a:latin typeface="Berlin Sans FB" panose="020E0602020502020306" pitchFamily="34" charset="0"/>
              <a:cs typeface="Segoe UI Semilight" panose="020B0402040204020203" pitchFamily="34" charset="0"/>
            </a:endParaRPr>
          </a:p>
        </p:txBody>
      </p:sp>
      <p:sp>
        <p:nvSpPr>
          <p:cNvPr id="5" name="Text Box 3"/>
          <p:cNvSpPr txBox="1">
            <a:spLocks noChangeArrowheads="1"/>
          </p:cNvSpPr>
          <p:nvPr/>
        </p:nvSpPr>
        <p:spPr bwMode="auto">
          <a:xfrm>
            <a:off x="525090" y="117858"/>
            <a:ext cx="2661306"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3200" dirty="0">
                <a:solidFill>
                  <a:schemeClr val="bg1"/>
                </a:solidFill>
                <a:latin typeface="Californian FB" panose="0207040306080B030204" pitchFamily="18" charset="0"/>
              </a:rPr>
              <a:t>SWITCHING</a:t>
            </a:r>
          </a:p>
        </p:txBody>
      </p:sp>
      <p:pic>
        <p:nvPicPr>
          <p:cNvPr id="6"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59764" y="2275797"/>
            <a:ext cx="7076320" cy="3210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1100104" y="5866340"/>
            <a:ext cx="10435980" cy="892552"/>
          </a:xfrm>
          <a:prstGeom prst="rect">
            <a:avLst/>
          </a:prstGeom>
        </p:spPr>
        <p:txBody>
          <a:bodyPr wrap="square">
            <a:spAutoFit/>
          </a:bodyPr>
          <a:lstStyle/>
          <a:p>
            <a:pPr algn="just"/>
            <a:r>
              <a:rPr lang="en-US" altLang="en-US" sz="2400" b="1" dirty="0">
                <a:solidFill>
                  <a:srgbClr val="000000"/>
                </a:solidFill>
                <a:latin typeface="+mj-lt"/>
                <a:cs typeface="Segoe UI Semilight" panose="020B0402040204020203" pitchFamily="34" charset="0"/>
              </a:rPr>
              <a:t>Connecting device </a:t>
            </a:r>
            <a:r>
              <a:rPr lang="en-US" altLang="en-US" sz="2400" b="1" dirty="0">
                <a:solidFill>
                  <a:srgbClr val="C00000"/>
                </a:solidFill>
                <a:latin typeface="+mj-lt"/>
                <a:cs typeface="Segoe UI Semilight" panose="020B0402040204020203" pitchFamily="34" charset="0"/>
              </a:rPr>
              <a:t>acts as a switch </a:t>
            </a:r>
            <a:r>
              <a:rPr lang="en-US" altLang="en-US" sz="2400" b="1" dirty="0">
                <a:solidFill>
                  <a:srgbClr val="000000"/>
                </a:solidFill>
                <a:latin typeface="+mj-lt"/>
                <a:cs typeface="Segoe UI Semilight" panose="020B0402040204020203" pitchFamily="34" charset="0"/>
              </a:rPr>
              <a:t>that </a:t>
            </a:r>
            <a:r>
              <a:rPr lang="en-US" altLang="en-US" sz="2400" b="1" dirty="0">
                <a:solidFill>
                  <a:srgbClr val="C00000"/>
                </a:solidFill>
                <a:latin typeface="+mj-lt"/>
                <a:cs typeface="Segoe UI Semilight" panose="020B0402040204020203" pitchFamily="34" charset="0"/>
              </a:rPr>
              <a:t>decides &amp; connects </a:t>
            </a:r>
            <a:r>
              <a:rPr lang="en-US" altLang="en-US" sz="2400" b="1" dirty="0">
                <a:solidFill>
                  <a:srgbClr val="000000"/>
                </a:solidFill>
                <a:latin typeface="+mj-lt"/>
                <a:cs typeface="Segoe UI Semilight" panose="020B0402040204020203" pitchFamily="34" charset="0"/>
              </a:rPr>
              <a:t>one port to another port.</a:t>
            </a:r>
          </a:p>
          <a:p>
            <a:pPr algn="just"/>
            <a:r>
              <a:rPr lang="en-US" altLang="en-US" sz="2400" b="1" dirty="0">
                <a:solidFill>
                  <a:srgbClr val="000000"/>
                </a:solidFill>
                <a:latin typeface="+mj-lt"/>
                <a:cs typeface="Segoe UI Semilight" panose="020B0402040204020203" pitchFamily="34" charset="0"/>
              </a:rPr>
              <a:t> This process is known as - </a:t>
            </a:r>
            <a:r>
              <a:rPr lang="en-US" altLang="en-US" sz="2800" b="1" dirty="0">
                <a:solidFill>
                  <a:srgbClr val="C00000"/>
                </a:solidFill>
                <a:latin typeface="+mj-lt"/>
                <a:cs typeface="Segoe UI Semilight" panose="020B0402040204020203" pitchFamily="34" charset="0"/>
              </a:rPr>
              <a:t>Switching</a:t>
            </a:r>
          </a:p>
        </p:txBody>
      </p:sp>
      <p:pic>
        <p:nvPicPr>
          <p:cNvPr id="8" name="Picture 7"/>
          <p:cNvPicPr>
            <a:picLocks noChangeAspect="1"/>
          </p:cNvPicPr>
          <p:nvPr/>
        </p:nvPicPr>
        <p:blipFill>
          <a:blip r:embed="rId4"/>
          <a:stretch>
            <a:fillRect/>
          </a:stretch>
        </p:blipFill>
        <p:spPr>
          <a:xfrm>
            <a:off x="525090" y="3209924"/>
            <a:ext cx="2562225" cy="1421069"/>
          </a:xfrm>
          <a:prstGeom prst="rect">
            <a:avLst/>
          </a:prstGeom>
        </p:spPr>
      </p:pic>
      <p:sp>
        <p:nvSpPr>
          <p:cNvPr id="2" name="Slide Number Placeholder 1"/>
          <p:cNvSpPr>
            <a:spLocks noGrp="1"/>
          </p:cNvSpPr>
          <p:nvPr>
            <p:ph type="sldNum" sz="quarter" idx="12"/>
          </p:nvPr>
        </p:nvSpPr>
        <p:spPr/>
        <p:txBody>
          <a:bodyPr/>
          <a:lstStyle/>
          <a:p>
            <a:fld id="{ACCB3F37-D9E5-4EF0-9BA6-D1FB33CB2B8E}" type="slidenum">
              <a:rPr lang="en-US" smtClean="0"/>
              <a:t>3</a:t>
            </a:fld>
            <a:endParaRPr lang="en-US"/>
          </a:p>
        </p:txBody>
      </p:sp>
    </p:spTree>
    <p:extLst>
      <p:ext uri="{BB962C8B-B14F-4D97-AF65-F5344CB8AC3E}">
        <p14:creationId xmlns:p14="http://schemas.microsoft.com/office/powerpoint/2010/main" val="8010203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788894" y="2050269"/>
            <a:ext cx="10521488" cy="2954655"/>
          </a:xfrm>
          <a:prstGeom prst="rect">
            <a:avLst/>
          </a:prstGeom>
        </p:spPr>
        <p:txBody>
          <a:bodyPr wrap="square">
            <a:spAutoFit/>
          </a:bodyPr>
          <a:lstStyle/>
          <a:p>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The </a:t>
            </a:r>
            <a:r>
              <a:rPr lang="en-US" sz="2400" dirty="0">
                <a:solidFill>
                  <a:srgbClr val="C00000"/>
                </a:solidFill>
                <a:latin typeface="Berlin Sans FB" panose="020E0602020502020306" pitchFamily="34" charset="0"/>
              </a:rPr>
              <a:t>network layer </a:t>
            </a:r>
            <a:r>
              <a:rPr lang="en-US" sz="2400" dirty="0">
                <a:solidFill>
                  <a:srgbClr val="002060"/>
                </a:solidFill>
                <a:latin typeface="Berlin Sans FB" panose="020E0602020502020306" pitchFamily="34" charset="0"/>
              </a:rPr>
              <a:t>in the Internet, however, </a:t>
            </a:r>
            <a:r>
              <a:rPr lang="en-US" sz="2400" dirty="0">
                <a:solidFill>
                  <a:srgbClr val="C00000"/>
                </a:solidFill>
                <a:highlight>
                  <a:srgbClr val="FFFF00"/>
                </a:highlight>
                <a:latin typeface="Berlin Sans FB" panose="020E0602020502020306" pitchFamily="34" charset="0"/>
              </a:rPr>
              <a:t>does not directly provide </a:t>
            </a:r>
            <a:r>
              <a:rPr lang="en-US" sz="2400" dirty="0">
                <a:solidFill>
                  <a:srgbClr val="002060"/>
                </a:solidFill>
                <a:latin typeface="Berlin Sans FB" panose="020E0602020502020306" pitchFamily="34" charset="0"/>
              </a:rPr>
              <a:t>any </a:t>
            </a:r>
            <a:r>
              <a:rPr lang="en-US" sz="2400" dirty="0">
                <a:solidFill>
                  <a:srgbClr val="C00000"/>
                </a:solidFill>
                <a:highlight>
                  <a:srgbClr val="FFFF00"/>
                </a:highlight>
                <a:latin typeface="Berlin Sans FB" panose="020E0602020502020306" pitchFamily="34" charset="0"/>
              </a:rPr>
              <a:t>flow control.</a:t>
            </a:r>
          </a:p>
          <a:p>
            <a:endParaRPr lang="en-US" sz="1400" dirty="0">
              <a:solidFill>
                <a:srgbClr val="002060"/>
              </a:solidFill>
              <a:latin typeface="Berlin Sans FB" panose="020E0602020502020306" pitchFamily="34" charset="0"/>
            </a:endParaRPr>
          </a:p>
          <a:p>
            <a:r>
              <a:rPr lang="en-US" sz="2400" dirty="0"/>
              <a:t>	The </a:t>
            </a:r>
            <a:r>
              <a:rPr lang="en-US" sz="2400" dirty="0">
                <a:solidFill>
                  <a:srgbClr val="C00000"/>
                </a:solidFill>
              </a:rPr>
              <a:t>datagrams are sent by the sender </a:t>
            </a:r>
            <a:r>
              <a:rPr lang="en-US" sz="2400" dirty="0"/>
              <a:t>when they are ready </a:t>
            </a:r>
            <a:r>
              <a:rPr lang="en-US" sz="2400" dirty="0">
                <a:solidFill>
                  <a:srgbClr val="C00000"/>
                </a:solidFill>
              </a:rPr>
              <a:t>without</a:t>
            </a:r>
            <a:r>
              <a:rPr lang="en-US" sz="2400" dirty="0"/>
              <a:t> any attention to the </a:t>
            </a:r>
            <a:r>
              <a:rPr lang="en-US" sz="2400" dirty="0">
                <a:solidFill>
                  <a:srgbClr val="C00000"/>
                </a:solidFill>
              </a:rPr>
              <a:t>readiness of the receiver</a:t>
            </a:r>
            <a:r>
              <a:rPr lang="en-US" sz="2400" dirty="0"/>
              <a:t>.</a:t>
            </a:r>
          </a:p>
          <a:p>
            <a:endParaRPr lang="en-US" sz="1000" dirty="0"/>
          </a:p>
          <a:p>
            <a:endParaRPr lang="en-US" sz="1400" dirty="0">
              <a:solidFill>
                <a:srgbClr val="C00000"/>
              </a:solidFill>
              <a:latin typeface="Berlin Sans FB" panose="020E0602020502020306" pitchFamily="34" charset="0"/>
            </a:endParaRPr>
          </a:p>
          <a:p>
            <a:r>
              <a:rPr lang="en-US" altLang="en-US" sz="2400" dirty="0">
                <a:solidFill>
                  <a:srgbClr val="002060"/>
                </a:solidFill>
                <a:latin typeface="Berlin Sans FB" panose="020E0602020502020306" pitchFamily="34" charset="0"/>
              </a:rPr>
              <a:t>– </a:t>
            </a:r>
            <a:r>
              <a:rPr lang="en-US" altLang="en-US" sz="2800" dirty="0">
                <a:solidFill>
                  <a:srgbClr val="C00000"/>
                </a:solidFill>
                <a:highlight>
                  <a:srgbClr val="FFFF00"/>
                </a:highlight>
                <a:latin typeface="Berlin Sans FB" panose="020E0602020502020306" pitchFamily="34" charset="0"/>
              </a:rPr>
              <a:t>Flow control </a:t>
            </a:r>
            <a:r>
              <a:rPr lang="en-US" altLang="en-US" sz="2400" dirty="0">
                <a:solidFill>
                  <a:srgbClr val="C00000"/>
                </a:solidFill>
                <a:latin typeface="Berlin Sans FB" panose="020E0602020502020306" pitchFamily="34" charset="0"/>
              </a:rPr>
              <a:t>responsibility </a:t>
            </a:r>
            <a:r>
              <a:rPr lang="en-US" altLang="en-US" sz="2400" dirty="0">
                <a:solidFill>
                  <a:srgbClr val="002060"/>
                </a:solidFill>
                <a:latin typeface="Berlin Sans FB" panose="020E0602020502020306" pitchFamily="34" charset="0"/>
              </a:rPr>
              <a:t>is given to the </a:t>
            </a:r>
            <a:r>
              <a:rPr lang="en-US" altLang="en-US" sz="2800" dirty="0">
                <a:solidFill>
                  <a:srgbClr val="C00000"/>
                </a:solidFill>
                <a:highlight>
                  <a:srgbClr val="FFFF00"/>
                </a:highlight>
                <a:latin typeface="Berlin Sans FB" panose="020E0602020502020306" pitchFamily="34" charset="0"/>
              </a:rPr>
              <a:t>upper layer protocols </a:t>
            </a:r>
            <a:r>
              <a:rPr lang="en-US" altLang="en-US" sz="2400" dirty="0">
                <a:solidFill>
                  <a:srgbClr val="002060"/>
                </a:solidFill>
                <a:latin typeface="Berlin Sans FB" panose="020E0602020502020306" pitchFamily="34" charset="0"/>
              </a:rPr>
              <a:t>(Transport layer) which use N/W layer protocol.</a:t>
            </a:r>
            <a:endParaRPr lang="en-US" sz="2400" dirty="0">
              <a:solidFill>
                <a:srgbClr val="002060"/>
              </a:solidFill>
              <a:latin typeface="Berlin Sans FB" panose="020E0602020502020306" pitchFamily="34" charset="0"/>
            </a:endParaRPr>
          </a:p>
        </p:txBody>
      </p:sp>
      <p:sp>
        <p:nvSpPr>
          <p:cNvPr id="7" name="Rectangle 6"/>
          <p:cNvSpPr/>
          <p:nvPr/>
        </p:nvSpPr>
        <p:spPr>
          <a:xfrm>
            <a:off x="263418" y="703320"/>
            <a:ext cx="11572439" cy="1348061"/>
          </a:xfrm>
          <a:prstGeom prst="rect">
            <a:avLst/>
          </a:prstGeom>
        </p:spPr>
        <p:txBody>
          <a:bodyPr wrap="square">
            <a:spAutoFit/>
          </a:bodyPr>
          <a:lstStyle/>
          <a:p>
            <a:pPr>
              <a:lnSpc>
                <a:spcPct val="150000"/>
              </a:lnSpc>
              <a:spcBef>
                <a:spcPct val="10000"/>
              </a:spcBef>
              <a:spcAft>
                <a:spcPct val="10000"/>
              </a:spcAft>
              <a:buClr>
                <a:srgbClr val="C00000"/>
              </a:buClr>
              <a:buSzPct val="117000"/>
            </a:pPr>
            <a:r>
              <a:rPr lang="en-US" sz="3600" dirty="0">
                <a:solidFill>
                  <a:srgbClr val="FF0000"/>
                </a:solidFill>
                <a:latin typeface="Berlin Sans FB" panose="020E0602020502020306" pitchFamily="34" charset="0"/>
              </a:rPr>
              <a:t>Flow control</a:t>
            </a:r>
          </a:p>
          <a:p>
            <a:r>
              <a:rPr lang="en-US" sz="2400" dirty="0">
                <a:solidFill>
                  <a:srgbClr val="002060"/>
                </a:solidFill>
                <a:latin typeface="Berlin Sans FB" panose="020E0602020502020306" pitchFamily="34" charset="0"/>
              </a:rPr>
              <a:t>      Regulates the amount of data a source can send without overwhelming the receiver.</a:t>
            </a:r>
            <a:endParaRPr lang="en-US" altLang="en-US" sz="2400" dirty="0">
              <a:solidFill>
                <a:srgbClr val="002060"/>
              </a:solidFill>
              <a:latin typeface="Berlin Sans FB" panose="020E0602020502020306" pitchFamily="34" charset="0"/>
            </a:endParaRP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30</a:t>
            </a:fld>
            <a:endParaRPr lang="en-US"/>
          </a:p>
        </p:txBody>
      </p:sp>
    </p:spTree>
    <p:extLst>
      <p:ext uri="{BB962C8B-B14F-4D97-AF65-F5344CB8AC3E}">
        <p14:creationId xmlns:p14="http://schemas.microsoft.com/office/powerpoint/2010/main" val="18069818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619560" y="2398910"/>
            <a:ext cx="11393764" cy="3477875"/>
          </a:xfrm>
          <a:prstGeom prst="rect">
            <a:avLst/>
          </a:prstGeom>
        </p:spPr>
        <p:txBody>
          <a:bodyPr wrap="square">
            <a:spAutoFit/>
          </a:bodyPr>
          <a:lstStyle/>
          <a:p>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Congestion in a connectionless network can also be implemented using a </a:t>
            </a:r>
            <a:r>
              <a:rPr lang="en-US" sz="2400" dirty="0">
                <a:solidFill>
                  <a:srgbClr val="C00000"/>
                </a:solidFill>
                <a:latin typeface="Berlin Sans FB" panose="020E0602020502020306" pitchFamily="34" charset="0"/>
              </a:rPr>
              <a:t>choke</a:t>
            </a:r>
          </a:p>
          <a:p>
            <a:r>
              <a:rPr lang="en-IN" sz="2400" dirty="0">
                <a:solidFill>
                  <a:srgbClr val="C00000"/>
                </a:solidFill>
                <a:latin typeface="Berlin Sans FB" panose="020E0602020502020306" pitchFamily="34" charset="0"/>
              </a:rPr>
              <a:t>Packet</a:t>
            </a:r>
            <a:r>
              <a:rPr lang="en-IN" sz="2400" b="1" dirty="0">
                <a:solidFill>
                  <a:srgbClr val="C00000"/>
                </a:solidFill>
                <a:latin typeface="Times New Roman" panose="02020603050405020304" pitchFamily="18" charset="0"/>
              </a:rPr>
              <a:t>.</a:t>
            </a:r>
            <a:endParaRPr lang="en-US" sz="2400" dirty="0">
              <a:solidFill>
                <a:srgbClr val="C00000"/>
              </a:solidFill>
              <a:highlight>
                <a:srgbClr val="FFFF00"/>
              </a:highlight>
              <a:latin typeface="Berlin Sans FB" panose="020E0602020502020306" pitchFamily="34" charset="0"/>
            </a:endParaRPr>
          </a:p>
          <a:p>
            <a:endParaRPr lang="en-US" sz="1400" dirty="0">
              <a:solidFill>
                <a:srgbClr val="002060"/>
              </a:solidFill>
              <a:latin typeface="Berlin Sans FB" panose="020E0602020502020306" pitchFamily="34" charset="0"/>
            </a:endParaRPr>
          </a:p>
          <a:p>
            <a:r>
              <a:rPr lang="en-US" sz="2400" dirty="0"/>
              <a:t>	The network layer uses an auxiliary protocol, ICMP to inform Sender to slow down .</a:t>
            </a:r>
            <a:endParaRPr lang="en-US" sz="1000" dirty="0"/>
          </a:p>
          <a:p>
            <a:endParaRPr lang="en-US" sz="1400" dirty="0">
              <a:solidFill>
                <a:srgbClr val="C00000"/>
              </a:solidFill>
              <a:latin typeface="Berlin Sans FB" panose="020E0602020502020306" pitchFamily="34" charset="0"/>
            </a:endParaRPr>
          </a:p>
          <a:p>
            <a:r>
              <a:rPr lang="en-US" altLang="en-US" sz="2400" dirty="0">
                <a:solidFill>
                  <a:srgbClr val="002060"/>
                </a:solidFill>
                <a:latin typeface="Berlin Sans FB" panose="020E0602020502020306" pitchFamily="34" charset="0"/>
              </a:rPr>
              <a:t>– Another way is to rank packets based on importance.</a:t>
            </a:r>
          </a:p>
          <a:p>
            <a:endParaRPr lang="en-US" sz="2400" dirty="0">
              <a:solidFill>
                <a:srgbClr val="002060"/>
              </a:solidFill>
              <a:latin typeface="Berlin Sans FB" panose="020E0602020502020306" pitchFamily="34" charset="0"/>
            </a:endParaRPr>
          </a:p>
          <a:p>
            <a:pPr marL="342900" indent="-342900">
              <a:buFontTx/>
              <a:buChar char="-"/>
            </a:pPr>
            <a:r>
              <a:rPr lang="en-US" sz="2400" dirty="0">
                <a:solidFill>
                  <a:srgbClr val="002060"/>
                </a:solidFill>
                <a:latin typeface="Berlin Sans FB" panose="020E0602020502020306" pitchFamily="34" charset="0"/>
              </a:rPr>
              <a:t>I</a:t>
            </a:r>
            <a:r>
              <a:rPr lang="en-IN" sz="2400" dirty="0">
                <a:solidFill>
                  <a:srgbClr val="002060"/>
                </a:solidFill>
                <a:latin typeface="Berlin Sans FB" panose="020E0602020502020306" pitchFamily="34" charset="0"/>
              </a:rPr>
              <a:t>n a connection-oriented network</a:t>
            </a:r>
          </a:p>
          <a:p>
            <a:pPr marL="1257300" lvl="2" indent="-342900">
              <a:buFontTx/>
              <a:buChar char="-"/>
            </a:pPr>
            <a:r>
              <a:rPr lang="en-US" sz="2400" dirty="0"/>
              <a:t>One method simply creates an extra virtual circuit.</a:t>
            </a:r>
          </a:p>
          <a:p>
            <a:pPr marL="1257300" lvl="2" indent="-342900">
              <a:buFontTx/>
              <a:buChar char="-"/>
            </a:pPr>
            <a:r>
              <a:rPr lang="en-US" sz="2400" dirty="0"/>
              <a:t>A better solution is advanced negotiation during the setup phase.</a:t>
            </a:r>
          </a:p>
        </p:txBody>
      </p:sp>
      <p:sp>
        <p:nvSpPr>
          <p:cNvPr id="7" name="Rectangle 6"/>
          <p:cNvSpPr/>
          <p:nvPr/>
        </p:nvSpPr>
        <p:spPr>
          <a:xfrm>
            <a:off x="619561" y="507455"/>
            <a:ext cx="11572439" cy="1717393"/>
          </a:xfrm>
          <a:prstGeom prst="rect">
            <a:avLst/>
          </a:prstGeom>
        </p:spPr>
        <p:txBody>
          <a:bodyPr wrap="square">
            <a:spAutoFit/>
          </a:bodyPr>
          <a:lstStyle/>
          <a:p>
            <a:pPr>
              <a:lnSpc>
                <a:spcPct val="150000"/>
              </a:lnSpc>
              <a:spcBef>
                <a:spcPct val="10000"/>
              </a:spcBef>
              <a:spcAft>
                <a:spcPct val="10000"/>
              </a:spcAft>
              <a:buClr>
                <a:srgbClr val="C00000"/>
              </a:buClr>
              <a:buSzPct val="117000"/>
            </a:pPr>
            <a:r>
              <a:rPr lang="en-US" sz="3600" dirty="0">
                <a:solidFill>
                  <a:srgbClr val="FF0000"/>
                </a:solidFill>
                <a:latin typeface="Berlin Sans FB" panose="020E0602020502020306" pitchFamily="34" charset="0"/>
              </a:rPr>
              <a:t>Congestion control</a:t>
            </a:r>
          </a:p>
          <a:p>
            <a:r>
              <a:rPr lang="en-US" sz="2400" dirty="0">
                <a:solidFill>
                  <a:srgbClr val="002060"/>
                </a:solidFill>
                <a:latin typeface="Berlin Sans FB" panose="020E0602020502020306" pitchFamily="34" charset="0"/>
              </a:rPr>
              <a:t>      </a:t>
            </a:r>
            <a:r>
              <a:rPr lang="en-IN" sz="2400" dirty="0">
                <a:solidFill>
                  <a:srgbClr val="002060"/>
                </a:solidFill>
                <a:latin typeface="Berlin Sans FB" panose="020E0602020502020306" pitchFamily="34" charset="0"/>
              </a:rPr>
              <a:t>Congestion in the network </a:t>
            </a:r>
            <a:r>
              <a:rPr lang="en-US" sz="2400" dirty="0">
                <a:solidFill>
                  <a:srgbClr val="002060"/>
                </a:solidFill>
                <a:latin typeface="Berlin Sans FB" panose="020E0602020502020306" pitchFamily="34" charset="0"/>
              </a:rPr>
              <a:t>layer is a situation in which too many datagrams are present in an area of the </a:t>
            </a:r>
            <a:r>
              <a:rPr lang="en-IN" sz="2400" dirty="0">
                <a:solidFill>
                  <a:srgbClr val="002060"/>
                </a:solidFill>
                <a:latin typeface="Berlin Sans FB" panose="020E0602020502020306" pitchFamily="34" charset="0"/>
              </a:rPr>
              <a:t>Internet.</a:t>
            </a:r>
            <a:endParaRPr lang="en-US" altLang="en-US" sz="2400" dirty="0">
              <a:solidFill>
                <a:srgbClr val="002060"/>
              </a:solidFill>
              <a:latin typeface="Berlin Sans FB" panose="020E0602020502020306" pitchFamily="34" charset="0"/>
            </a:endParaRP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31</a:t>
            </a:fld>
            <a:endParaRPr lang="en-US"/>
          </a:p>
        </p:txBody>
      </p:sp>
    </p:spTree>
    <p:extLst>
      <p:ext uri="{BB962C8B-B14F-4D97-AF65-F5344CB8AC3E}">
        <p14:creationId xmlns:p14="http://schemas.microsoft.com/office/powerpoint/2010/main" val="3795605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ACCB3F37-D9E5-4EF0-9BA6-D1FB33CB2B8E}" type="slidenum">
              <a:rPr lang="en-US" smtClean="0"/>
              <a:t>32</a:t>
            </a:fld>
            <a:endParaRPr lang="en-US"/>
          </a:p>
        </p:txBody>
      </p:sp>
      <p:sp>
        <p:nvSpPr>
          <p:cNvPr id="5" name="Text Box 3">
            <a:extLst>
              <a:ext uri="{FF2B5EF4-FFF2-40B4-BE49-F238E27FC236}">
                <a16:creationId xmlns:a16="http://schemas.microsoft.com/office/drawing/2014/main" id="{35F04675-E56A-45FE-BA8E-2710DBD93248}"/>
              </a:ext>
            </a:extLst>
          </p:cNvPr>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6" name="Rectangle 5">
            <a:extLst>
              <a:ext uri="{FF2B5EF4-FFF2-40B4-BE49-F238E27FC236}">
                <a16:creationId xmlns:a16="http://schemas.microsoft.com/office/drawing/2014/main" id="{252D2A72-524B-4D8B-9C0A-ED0BADEC4732}"/>
              </a:ext>
            </a:extLst>
          </p:cNvPr>
          <p:cNvSpPr/>
          <p:nvPr/>
        </p:nvSpPr>
        <p:spPr>
          <a:xfrm>
            <a:off x="309780" y="649344"/>
            <a:ext cx="11572439" cy="1348061"/>
          </a:xfrm>
          <a:prstGeom prst="rect">
            <a:avLst/>
          </a:prstGeom>
        </p:spPr>
        <p:txBody>
          <a:bodyPr wrap="square">
            <a:spAutoFit/>
          </a:bodyPr>
          <a:lstStyle/>
          <a:p>
            <a:pPr>
              <a:lnSpc>
                <a:spcPct val="150000"/>
              </a:lnSpc>
              <a:spcBef>
                <a:spcPct val="10000"/>
              </a:spcBef>
              <a:spcAft>
                <a:spcPct val="10000"/>
              </a:spcAft>
              <a:buClr>
                <a:srgbClr val="C00000"/>
              </a:buClr>
              <a:buSzPct val="117000"/>
            </a:pPr>
            <a:endParaRPr lang="en-US" sz="3600" dirty="0">
              <a:solidFill>
                <a:srgbClr val="FF0000"/>
              </a:solidFill>
              <a:latin typeface="Berlin Sans FB" panose="020E0602020502020306" pitchFamily="34" charset="0"/>
            </a:endParaRPr>
          </a:p>
          <a:p>
            <a:r>
              <a:rPr lang="en-US" sz="2400" dirty="0">
                <a:solidFill>
                  <a:srgbClr val="002060"/>
                </a:solidFill>
                <a:latin typeface="Berlin Sans FB" panose="020E0602020502020306" pitchFamily="34" charset="0"/>
              </a:rPr>
              <a:t>      </a:t>
            </a:r>
            <a:r>
              <a:rPr lang="en-IN" sz="2400" dirty="0">
                <a:solidFill>
                  <a:srgbClr val="002060"/>
                </a:solidFill>
                <a:latin typeface="Berlin Sans FB" panose="020E0602020502020306" pitchFamily="34" charset="0"/>
              </a:rPr>
              <a:t>Other services are – Routing , QoS (upper layer) and Security </a:t>
            </a:r>
            <a:endParaRPr lang="en-US" altLang="en-US" sz="2400" dirty="0">
              <a:solidFill>
                <a:srgbClr val="002060"/>
              </a:solidFill>
              <a:latin typeface="Berlin Sans FB" panose="020E0602020502020306" pitchFamily="34" charset="0"/>
            </a:endParaRPr>
          </a:p>
        </p:txBody>
      </p:sp>
    </p:spTree>
    <p:extLst>
      <p:ext uri="{BB962C8B-B14F-4D97-AF65-F5344CB8AC3E}">
        <p14:creationId xmlns:p14="http://schemas.microsoft.com/office/powerpoint/2010/main" val="14060939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4" name="Text Box 6"/>
          <p:cNvSpPr txBox="1">
            <a:spLocks noChangeArrowheads="1"/>
          </p:cNvSpPr>
          <p:nvPr/>
        </p:nvSpPr>
        <p:spPr bwMode="auto">
          <a:xfrm>
            <a:off x="2024872" y="2601686"/>
            <a:ext cx="7001434" cy="646331"/>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en-US" sz="3600" dirty="0">
                <a:solidFill>
                  <a:srgbClr val="C00000"/>
                </a:solidFill>
                <a:latin typeface="Berlin Sans FB" panose="020E0602020502020306" pitchFamily="34" charset="0"/>
              </a:rPr>
              <a:t>END</a:t>
            </a:r>
          </a:p>
        </p:txBody>
      </p:sp>
      <p:sp>
        <p:nvSpPr>
          <p:cNvPr id="2" name="Slide Number Placeholder 1"/>
          <p:cNvSpPr>
            <a:spLocks noGrp="1"/>
          </p:cNvSpPr>
          <p:nvPr>
            <p:ph type="sldNum" sz="quarter" idx="12"/>
          </p:nvPr>
        </p:nvSpPr>
        <p:spPr/>
        <p:txBody>
          <a:bodyPr/>
          <a:lstStyle/>
          <a:p>
            <a:fld id="{ACCB3F37-D9E5-4EF0-9BA6-D1FB33CB2B8E}" type="slidenum">
              <a:rPr lang="en-US" smtClean="0"/>
              <a:t>33</a:t>
            </a:fld>
            <a:endParaRPr lang="en-US"/>
          </a:p>
        </p:txBody>
      </p:sp>
    </p:spTree>
    <p:extLst>
      <p:ext uri="{BB962C8B-B14F-4D97-AF65-F5344CB8AC3E}">
        <p14:creationId xmlns:p14="http://schemas.microsoft.com/office/powerpoint/2010/main" val="13960602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E5ABD-24C2-4B4F-A79A-E69D5BF7DAFC}"/>
              </a:ext>
            </a:extLst>
          </p:cNvPr>
          <p:cNvSpPr>
            <a:spLocks noGrp="1"/>
          </p:cNvSpPr>
          <p:nvPr>
            <p:ph type="ctrTitle"/>
          </p:nvPr>
        </p:nvSpPr>
        <p:spPr/>
        <p:txBody>
          <a:bodyPr>
            <a:normAutofit fontScale="90000"/>
          </a:bodyPr>
          <a:lstStyle/>
          <a:p>
            <a:endParaRPr lang="en-IN"/>
          </a:p>
        </p:txBody>
      </p:sp>
      <p:sp>
        <p:nvSpPr>
          <p:cNvPr id="3" name="Subtitle 2">
            <a:extLst>
              <a:ext uri="{FF2B5EF4-FFF2-40B4-BE49-F238E27FC236}">
                <a16:creationId xmlns:a16="http://schemas.microsoft.com/office/drawing/2014/main" id="{9BDEDAB0-B010-4F1A-8EC1-9E068B12E3EC}"/>
              </a:ext>
            </a:extLst>
          </p:cNvPr>
          <p:cNvSpPr>
            <a:spLocks noGrp="1"/>
          </p:cNvSpPr>
          <p:nvPr>
            <p:ph type="subTitle" idx="1"/>
          </p:nvPr>
        </p:nvSpPr>
        <p:spPr/>
        <p:txBody>
          <a:bodyPr/>
          <a:lstStyle/>
          <a:p>
            <a:endParaRPr lang="en-IN"/>
          </a:p>
        </p:txBody>
      </p:sp>
      <p:sp>
        <p:nvSpPr>
          <p:cNvPr id="4" name="Slide Number Placeholder 3">
            <a:extLst>
              <a:ext uri="{FF2B5EF4-FFF2-40B4-BE49-F238E27FC236}">
                <a16:creationId xmlns:a16="http://schemas.microsoft.com/office/drawing/2014/main" id="{A836B1F4-BEC0-4A78-BEAC-4384F5927C96}"/>
              </a:ext>
            </a:extLst>
          </p:cNvPr>
          <p:cNvSpPr>
            <a:spLocks noGrp="1"/>
          </p:cNvSpPr>
          <p:nvPr>
            <p:ph type="sldNum" sz="quarter" idx="12"/>
          </p:nvPr>
        </p:nvSpPr>
        <p:spPr/>
        <p:txBody>
          <a:bodyPr/>
          <a:lstStyle/>
          <a:p>
            <a:fld id="{ACCB3F37-D9E5-4EF0-9BA6-D1FB33CB2B8E}" type="slidenum">
              <a:rPr lang="en-US" smtClean="0"/>
              <a:t>34</a:t>
            </a:fld>
            <a:endParaRPr lang="en-US"/>
          </a:p>
        </p:txBody>
      </p:sp>
    </p:spTree>
    <p:extLst>
      <p:ext uri="{BB962C8B-B14F-4D97-AF65-F5344CB8AC3E}">
        <p14:creationId xmlns:p14="http://schemas.microsoft.com/office/powerpoint/2010/main" val="10719032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788894" y="2050269"/>
            <a:ext cx="10521488" cy="2800767"/>
          </a:xfrm>
          <a:prstGeom prst="rect">
            <a:avLst/>
          </a:prstGeom>
        </p:spPr>
        <p:txBody>
          <a:bodyPr wrap="square">
            <a:spAutoFit/>
          </a:bodyPr>
          <a:lstStyle/>
          <a:p>
            <a:pPr>
              <a:lnSpc>
                <a:spcPct val="150000"/>
              </a:lnSpc>
              <a:spcAft>
                <a:spcPts val="1200"/>
              </a:spcAft>
            </a:pPr>
            <a:r>
              <a:rPr lang="en-US" altLang="en-US" sz="2400" dirty="0">
                <a:solidFill>
                  <a:srgbClr val="002060"/>
                </a:solidFill>
                <a:latin typeface="Berlin Sans FB" panose="020E0602020502020306" pitchFamily="34" charset="0"/>
              </a:rPr>
              <a:t>–The </a:t>
            </a:r>
            <a:r>
              <a:rPr lang="en-US" sz="2400" dirty="0">
                <a:solidFill>
                  <a:srgbClr val="002060"/>
                </a:solidFill>
                <a:latin typeface="Berlin Sans FB" panose="020E0602020502020306" pitchFamily="34" charset="0"/>
              </a:rPr>
              <a:t>network layer provides </a:t>
            </a:r>
            <a:r>
              <a:rPr lang="en-US" sz="2400" dirty="0">
                <a:solidFill>
                  <a:srgbClr val="C00000"/>
                </a:solidFill>
                <a:highlight>
                  <a:srgbClr val="FFFF00"/>
                </a:highlight>
                <a:latin typeface="Berlin Sans FB" panose="020E0602020502020306" pitchFamily="34" charset="0"/>
              </a:rPr>
              <a:t>end-to-end communication</a:t>
            </a:r>
            <a:r>
              <a:rPr lang="en-US" sz="2400" dirty="0">
                <a:solidFill>
                  <a:srgbClr val="C00000"/>
                </a:solidFill>
                <a:latin typeface="Berlin Sans FB" panose="020E0602020502020306" pitchFamily="34" charset="0"/>
              </a:rPr>
              <a:t>.</a:t>
            </a:r>
            <a:endParaRPr lang="en-US" altLang="en-US" sz="2400" dirty="0">
              <a:solidFill>
                <a:srgbClr val="C00000"/>
              </a:solidFill>
              <a:latin typeface="Berlin Sans FB" panose="020E0602020502020306" pitchFamily="34" charset="0"/>
            </a:endParaRPr>
          </a:p>
          <a:p>
            <a:r>
              <a:rPr lang="en-US" altLang="en-US" sz="2400" dirty="0">
                <a:solidFill>
                  <a:srgbClr val="002060"/>
                </a:solidFill>
                <a:latin typeface="Berlin Sans FB" panose="020E0602020502020306" pitchFamily="34" charset="0"/>
              </a:rPr>
              <a:t>– Each system in the network needs universal identification system(</a:t>
            </a:r>
            <a:r>
              <a:rPr lang="en-US" altLang="en-US" sz="2000" dirty="0">
                <a:solidFill>
                  <a:srgbClr val="C00000"/>
                </a:solidFill>
                <a:latin typeface="Berlin Sans FB" panose="020E0602020502020306" pitchFamily="34" charset="0"/>
              </a:rPr>
              <a:t>Logical Address/   </a:t>
            </a:r>
          </a:p>
          <a:p>
            <a:r>
              <a:rPr lang="en-US" altLang="en-US" sz="2000" dirty="0">
                <a:solidFill>
                  <a:srgbClr val="C00000"/>
                </a:solidFill>
                <a:latin typeface="Berlin Sans FB" panose="020E0602020502020306" pitchFamily="34" charset="0"/>
              </a:rPr>
              <a:t>    Network Layer Address</a:t>
            </a:r>
            <a:r>
              <a:rPr lang="en-US" altLang="en-US" sz="2400" dirty="0">
                <a:solidFill>
                  <a:srgbClr val="002060"/>
                </a:solidFill>
                <a:latin typeface="Berlin Sans FB" panose="020E0602020502020306" pitchFamily="34" charset="0"/>
              </a:rPr>
              <a:t>).</a:t>
            </a:r>
          </a:p>
          <a:p>
            <a:pPr>
              <a:lnSpc>
                <a:spcPct val="150000"/>
              </a:lnSpc>
              <a:spcBef>
                <a:spcPts val="1200"/>
              </a:spcBef>
            </a:pPr>
            <a:r>
              <a:rPr lang="en-US" altLang="en-US" sz="2400" dirty="0">
                <a:solidFill>
                  <a:srgbClr val="002060"/>
                </a:solidFill>
                <a:latin typeface="Berlin Sans FB" panose="020E0602020502020306" pitchFamily="34" charset="0"/>
              </a:rPr>
              <a:t>– IPv4 is the addressing scheme used( 32 bit address)</a:t>
            </a:r>
          </a:p>
          <a:p>
            <a:pPr>
              <a:lnSpc>
                <a:spcPct val="150000"/>
              </a:lnSpc>
              <a:spcAft>
                <a:spcPts val="1200"/>
              </a:spcAft>
            </a:pPr>
            <a:r>
              <a:rPr lang="en-US" altLang="en-US" sz="2400" dirty="0">
                <a:solidFill>
                  <a:srgbClr val="002060"/>
                </a:solidFill>
                <a:latin typeface="Berlin Sans FB" panose="020E0602020502020306" pitchFamily="34" charset="0"/>
              </a:rPr>
              <a:t>– New one is IPv6 addressing scheme</a:t>
            </a:r>
            <a:endParaRPr lang="en-US" sz="2400" dirty="0">
              <a:solidFill>
                <a:srgbClr val="002060"/>
              </a:solidFill>
              <a:latin typeface="Berlin Sans FB" panose="020E0602020502020306" pitchFamily="34" charset="0"/>
            </a:endParaRPr>
          </a:p>
        </p:txBody>
      </p:sp>
      <p:sp>
        <p:nvSpPr>
          <p:cNvPr id="7" name="Rectangle 6"/>
          <p:cNvSpPr/>
          <p:nvPr/>
        </p:nvSpPr>
        <p:spPr>
          <a:xfrm>
            <a:off x="669857" y="1017252"/>
            <a:ext cx="5379781" cy="523220"/>
          </a:xfrm>
          <a:prstGeom prst="rect">
            <a:avLst/>
          </a:prstGeom>
        </p:spPr>
        <p:txBody>
          <a:bodyPr wrap="square">
            <a:spAutoFit/>
          </a:bodyPr>
          <a:lstStyle/>
          <a:p>
            <a:pPr marL="457200" indent="-457200">
              <a:spcBef>
                <a:spcPct val="10000"/>
              </a:spcBef>
              <a:spcAft>
                <a:spcPct val="10000"/>
              </a:spcAft>
              <a:buClr>
                <a:srgbClr val="C00000"/>
              </a:buClr>
              <a:buSzPct val="117000"/>
              <a:buFont typeface="+mj-lt"/>
              <a:buAutoNum type="alphaLcPeriod"/>
            </a:pPr>
            <a:r>
              <a:rPr lang="en-US" altLang="en-US" sz="2800" dirty="0">
                <a:latin typeface="Berlin Sans FB" panose="020E0602020502020306" pitchFamily="34" charset="0"/>
              </a:rPr>
              <a:t>Logical Addressing</a:t>
            </a: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35</a:t>
            </a:fld>
            <a:endParaRPr lang="en-US"/>
          </a:p>
        </p:txBody>
      </p:sp>
    </p:spTree>
    <p:extLst>
      <p:ext uri="{BB962C8B-B14F-4D97-AF65-F5344CB8AC3E}">
        <p14:creationId xmlns:p14="http://schemas.microsoft.com/office/powerpoint/2010/main" val="12716269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788894" y="2050269"/>
            <a:ext cx="10521488" cy="2800767"/>
          </a:xfrm>
          <a:prstGeom prst="rect">
            <a:avLst/>
          </a:prstGeom>
        </p:spPr>
        <p:txBody>
          <a:bodyPr wrap="square">
            <a:spAutoFit/>
          </a:bodyPr>
          <a:lstStyle/>
          <a:p>
            <a:pPr>
              <a:lnSpc>
                <a:spcPct val="150000"/>
              </a:lnSpc>
              <a:spcAft>
                <a:spcPts val="1200"/>
              </a:spcAft>
            </a:pPr>
            <a:r>
              <a:rPr lang="en-US" altLang="en-US" sz="2400" dirty="0">
                <a:solidFill>
                  <a:srgbClr val="002060"/>
                </a:solidFill>
                <a:latin typeface="Berlin Sans FB" panose="020E0602020502020306" pitchFamily="34" charset="0"/>
              </a:rPr>
              <a:t>–The </a:t>
            </a:r>
            <a:r>
              <a:rPr lang="en-US" sz="2400" dirty="0">
                <a:solidFill>
                  <a:srgbClr val="002060"/>
                </a:solidFill>
                <a:latin typeface="Berlin Sans FB" panose="020E0602020502020306" pitchFamily="34" charset="0"/>
              </a:rPr>
              <a:t>network layer provides </a:t>
            </a:r>
            <a:r>
              <a:rPr lang="en-US" sz="2400" dirty="0">
                <a:solidFill>
                  <a:srgbClr val="C00000"/>
                </a:solidFill>
                <a:latin typeface="Berlin Sans FB" panose="020E0602020502020306" pitchFamily="34" charset="0"/>
              </a:rPr>
              <a:t>end-to-end communication.</a:t>
            </a:r>
            <a:endParaRPr lang="en-US" altLang="en-US" sz="2400" dirty="0">
              <a:solidFill>
                <a:srgbClr val="C00000"/>
              </a:solidFill>
              <a:latin typeface="Berlin Sans FB" panose="020E0602020502020306" pitchFamily="34" charset="0"/>
            </a:endParaRPr>
          </a:p>
          <a:p>
            <a:r>
              <a:rPr lang="en-US" altLang="en-US" sz="2400" dirty="0">
                <a:solidFill>
                  <a:srgbClr val="002060"/>
                </a:solidFill>
                <a:latin typeface="Berlin Sans FB" panose="020E0602020502020306" pitchFamily="34" charset="0"/>
              </a:rPr>
              <a:t>– Each system in the network needs universal identification system(</a:t>
            </a:r>
            <a:r>
              <a:rPr lang="en-US" altLang="en-US" sz="2000" dirty="0">
                <a:solidFill>
                  <a:srgbClr val="C00000"/>
                </a:solidFill>
                <a:latin typeface="Berlin Sans FB" panose="020E0602020502020306" pitchFamily="34" charset="0"/>
              </a:rPr>
              <a:t>Logical Address/   </a:t>
            </a:r>
          </a:p>
          <a:p>
            <a:r>
              <a:rPr lang="en-US" altLang="en-US" sz="2000" dirty="0">
                <a:solidFill>
                  <a:srgbClr val="C00000"/>
                </a:solidFill>
                <a:latin typeface="Berlin Sans FB" panose="020E0602020502020306" pitchFamily="34" charset="0"/>
              </a:rPr>
              <a:t>    Network Layer Address</a:t>
            </a:r>
            <a:r>
              <a:rPr lang="en-US" altLang="en-US" sz="2400" dirty="0">
                <a:solidFill>
                  <a:srgbClr val="002060"/>
                </a:solidFill>
                <a:latin typeface="Berlin Sans FB" panose="020E0602020502020306" pitchFamily="34" charset="0"/>
              </a:rPr>
              <a:t>).</a:t>
            </a:r>
          </a:p>
          <a:p>
            <a:pPr>
              <a:lnSpc>
                <a:spcPct val="150000"/>
              </a:lnSpc>
              <a:spcBef>
                <a:spcPts val="1200"/>
              </a:spcBef>
            </a:pPr>
            <a:r>
              <a:rPr lang="en-US" altLang="en-US" sz="2400" dirty="0">
                <a:solidFill>
                  <a:srgbClr val="002060"/>
                </a:solidFill>
                <a:latin typeface="Berlin Sans FB" panose="020E0602020502020306" pitchFamily="34" charset="0"/>
              </a:rPr>
              <a:t>– IPv4 is the addressing scheme used( 32 bit address)</a:t>
            </a:r>
          </a:p>
          <a:p>
            <a:pPr>
              <a:lnSpc>
                <a:spcPct val="150000"/>
              </a:lnSpc>
              <a:spcAft>
                <a:spcPts val="1200"/>
              </a:spcAft>
            </a:pPr>
            <a:r>
              <a:rPr lang="en-US" altLang="en-US" sz="2400" dirty="0">
                <a:solidFill>
                  <a:srgbClr val="002060"/>
                </a:solidFill>
                <a:latin typeface="Berlin Sans FB" panose="020E0602020502020306" pitchFamily="34" charset="0"/>
              </a:rPr>
              <a:t>– New one is IPv6 addressing scheme</a:t>
            </a:r>
            <a:endParaRPr lang="en-US" sz="2400" dirty="0">
              <a:solidFill>
                <a:srgbClr val="002060"/>
              </a:solidFill>
              <a:latin typeface="Berlin Sans FB" panose="020E0602020502020306" pitchFamily="34" charset="0"/>
            </a:endParaRPr>
          </a:p>
        </p:txBody>
      </p:sp>
      <p:sp>
        <p:nvSpPr>
          <p:cNvPr id="7" name="Rectangle 6"/>
          <p:cNvSpPr/>
          <p:nvPr/>
        </p:nvSpPr>
        <p:spPr>
          <a:xfrm>
            <a:off x="669857" y="1017252"/>
            <a:ext cx="5379781" cy="523220"/>
          </a:xfrm>
          <a:prstGeom prst="rect">
            <a:avLst/>
          </a:prstGeom>
        </p:spPr>
        <p:txBody>
          <a:bodyPr wrap="square">
            <a:spAutoFit/>
          </a:bodyPr>
          <a:lstStyle/>
          <a:p>
            <a:pPr marL="457200" indent="-457200">
              <a:spcBef>
                <a:spcPct val="10000"/>
              </a:spcBef>
              <a:spcAft>
                <a:spcPct val="10000"/>
              </a:spcAft>
              <a:buClr>
                <a:srgbClr val="C00000"/>
              </a:buClr>
              <a:buSzPct val="117000"/>
              <a:buFont typeface="+mj-lt"/>
              <a:buAutoNum type="alphaLcPeriod"/>
            </a:pPr>
            <a:r>
              <a:rPr lang="en-US" altLang="en-US" sz="2800" dirty="0">
                <a:latin typeface="Berlin Sans FB" panose="020E0602020502020306" pitchFamily="34" charset="0"/>
              </a:rPr>
              <a:t>Logical Addressing</a:t>
            </a:r>
          </a:p>
        </p:txBody>
      </p:sp>
      <p:sp>
        <p:nvSpPr>
          <p:cNvPr id="5" name="Text Box 3"/>
          <p:cNvSpPr txBox="1">
            <a:spLocks noChangeArrowheads="1"/>
          </p:cNvSpPr>
          <p:nvPr/>
        </p:nvSpPr>
        <p:spPr bwMode="auto">
          <a:xfrm>
            <a:off x="0" y="-15765"/>
            <a:ext cx="5376087"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r>
              <a:rPr lang="en-US" altLang="en-US" sz="2800" dirty="0">
                <a:solidFill>
                  <a:schemeClr val="bg1"/>
                </a:solidFill>
                <a:latin typeface="Times" panose="02020603050405020304" pitchFamily="18" charset="0"/>
              </a:rPr>
              <a:t>NETWORK LAYER SERVICES </a:t>
            </a:r>
          </a:p>
        </p:txBody>
      </p:sp>
      <p:sp>
        <p:nvSpPr>
          <p:cNvPr id="2" name="Slide Number Placeholder 1"/>
          <p:cNvSpPr>
            <a:spLocks noGrp="1"/>
          </p:cNvSpPr>
          <p:nvPr>
            <p:ph type="sldNum" sz="quarter" idx="12"/>
          </p:nvPr>
        </p:nvSpPr>
        <p:spPr/>
        <p:txBody>
          <a:bodyPr/>
          <a:lstStyle/>
          <a:p>
            <a:fld id="{ACCB3F37-D9E5-4EF0-9BA6-D1FB33CB2B8E}" type="slidenum">
              <a:rPr lang="en-US" smtClean="0"/>
              <a:t>36</a:t>
            </a:fld>
            <a:endParaRPr lang="en-US"/>
          </a:p>
        </p:txBody>
      </p:sp>
    </p:spTree>
    <p:extLst>
      <p:ext uri="{BB962C8B-B14F-4D97-AF65-F5344CB8AC3E}">
        <p14:creationId xmlns:p14="http://schemas.microsoft.com/office/powerpoint/2010/main" val="4168594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2" name="TextBox 1"/>
          <p:cNvSpPr txBox="1"/>
          <p:nvPr/>
        </p:nvSpPr>
        <p:spPr>
          <a:xfrm>
            <a:off x="525956" y="417642"/>
            <a:ext cx="4618572"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6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3200" dirty="0"/>
              <a:t>TYPES OF SWITCHING</a:t>
            </a:r>
          </a:p>
        </p:txBody>
      </p:sp>
      <p:sp>
        <p:nvSpPr>
          <p:cNvPr id="5" name="Rectangle 4"/>
          <p:cNvSpPr>
            <a:spLocks noChangeArrowheads="1"/>
          </p:cNvSpPr>
          <p:nvPr/>
        </p:nvSpPr>
        <p:spPr bwMode="auto">
          <a:xfrm>
            <a:off x="1599223" y="2498862"/>
            <a:ext cx="6705600" cy="13111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b="1">
                <a:solidFill>
                  <a:schemeClr val="tx1"/>
                </a:solidFill>
                <a:latin typeface="Times New Roman" panose="02020603050405020304" pitchFamily="18" charset="0"/>
              </a:defRPr>
            </a:lvl1pPr>
            <a:lvl2pPr marL="742950" indent="-285750">
              <a:defRPr b="1">
                <a:solidFill>
                  <a:schemeClr val="tx1"/>
                </a:solidFill>
                <a:latin typeface="Times New Roman" panose="02020603050405020304" pitchFamily="18" charset="0"/>
              </a:defRPr>
            </a:lvl2pPr>
            <a:lvl3pPr marL="1143000" indent="-228600">
              <a:defRPr b="1">
                <a:solidFill>
                  <a:schemeClr val="tx1"/>
                </a:solidFill>
                <a:latin typeface="Times New Roman" panose="02020603050405020304" pitchFamily="18" charset="0"/>
              </a:defRPr>
            </a:lvl3pPr>
            <a:lvl4pPr marL="1600200" indent="-228600">
              <a:defRPr b="1">
                <a:solidFill>
                  <a:schemeClr val="tx1"/>
                </a:solidFill>
                <a:latin typeface="Times New Roman" panose="02020603050405020304" pitchFamily="18" charset="0"/>
              </a:defRPr>
            </a:lvl4pPr>
            <a:lvl5pPr marL="2057400" indent="-228600">
              <a:defRPr b="1">
                <a:solidFill>
                  <a:schemeClr val="tx1"/>
                </a:solidFill>
                <a:latin typeface="Times New Roman" panose="02020603050405020304" pitchFamily="18" charset="0"/>
              </a:defRPr>
            </a:lvl5pPr>
            <a:lvl6pPr marL="2514600" indent="-228600" eaLnBrk="0" fontAlgn="base" hangingPunct="0">
              <a:spcBef>
                <a:spcPct val="0"/>
              </a:spcBef>
              <a:spcAft>
                <a:spcPct val="0"/>
              </a:spcAft>
              <a:defRPr b="1">
                <a:solidFill>
                  <a:schemeClr val="tx1"/>
                </a:solidFill>
                <a:latin typeface="Times New Roman" panose="02020603050405020304" pitchFamily="18" charset="0"/>
              </a:defRPr>
            </a:lvl6pPr>
            <a:lvl7pPr marL="2971800" indent="-228600" eaLnBrk="0" fontAlgn="base" hangingPunct="0">
              <a:spcBef>
                <a:spcPct val="0"/>
              </a:spcBef>
              <a:spcAft>
                <a:spcPct val="0"/>
              </a:spcAft>
              <a:defRPr b="1">
                <a:solidFill>
                  <a:schemeClr val="tx1"/>
                </a:solidFill>
                <a:latin typeface="Times New Roman" panose="02020603050405020304" pitchFamily="18" charset="0"/>
              </a:defRPr>
            </a:lvl7pPr>
            <a:lvl8pPr marL="3429000" indent="-228600" eaLnBrk="0" fontAlgn="base" hangingPunct="0">
              <a:spcBef>
                <a:spcPct val="0"/>
              </a:spcBef>
              <a:spcAft>
                <a:spcPct val="0"/>
              </a:spcAft>
              <a:defRPr b="1">
                <a:solidFill>
                  <a:schemeClr val="tx1"/>
                </a:solidFill>
                <a:latin typeface="Times New Roman" panose="02020603050405020304" pitchFamily="18" charset="0"/>
              </a:defRPr>
            </a:lvl8pPr>
            <a:lvl9pPr marL="3886200" indent="-228600" eaLnBrk="0" fontAlgn="base" hangingPunct="0">
              <a:spcBef>
                <a:spcPct val="0"/>
              </a:spcBef>
              <a:spcAft>
                <a:spcPct val="0"/>
              </a:spcAft>
              <a:defRPr b="1">
                <a:solidFill>
                  <a:schemeClr val="tx1"/>
                </a:solidFill>
                <a:latin typeface="Times New Roman" panose="02020603050405020304" pitchFamily="18" charset="0"/>
              </a:defRPr>
            </a:lvl9pPr>
          </a:lstStyle>
          <a:p>
            <a:pPr>
              <a:spcBef>
                <a:spcPct val="10000"/>
              </a:spcBef>
              <a:spcAft>
                <a:spcPct val="10000"/>
              </a:spcAft>
              <a:buClr>
                <a:schemeClr val="tx1"/>
              </a:buClr>
              <a:buSzPct val="117000"/>
              <a:buFont typeface="Wingdings" panose="05000000000000000000" pitchFamily="2" charset="2"/>
              <a:buChar char="ü"/>
            </a:pPr>
            <a:r>
              <a:rPr lang="en-US" altLang="en-US" sz="2800" dirty="0">
                <a:solidFill>
                  <a:srgbClr val="0033CC"/>
                </a:solidFill>
              </a:rPr>
              <a:t> </a:t>
            </a:r>
            <a:r>
              <a:rPr lang="en-US" altLang="en-US" sz="3600" b="0" dirty="0">
                <a:solidFill>
                  <a:srgbClr val="C00000"/>
                </a:solidFill>
                <a:latin typeface="Berlin Sans FB" panose="020E0602020502020306" pitchFamily="34" charset="0"/>
              </a:rPr>
              <a:t>Circuit Switching</a:t>
            </a:r>
          </a:p>
          <a:p>
            <a:pPr>
              <a:spcBef>
                <a:spcPct val="10000"/>
              </a:spcBef>
              <a:spcAft>
                <a:spcPct val="10000"/>
              </a:spcAft>
              <a:buClr>
                <a:schemeClr val="tx1"/>
              </a:buClr>
              <a:buSzPct val="117000"/>
              <a:buFont typeface="Wingdings" panose="05000000000000000000" pitchFamily="2" charset="2"/>
              <a:buChar char="ü"/>
            </a:pPr>
            <a:r>
              <a:rPr lang="en-US" altLang="en-US" sz="3600" b="0" dirty="0">
                <a:solidFill>
                  <a:srgbClr val="C00000"/>
                </a:solidFill>
                <a:latin typeface="Berlin Sans FB" panose="020E0602020502020306" pitchFamily="34" charset="0"/>
              </a:rPr>
              <a:t> Packet Switching </a:t>
            </a:r>
          </a:p>
        </p:txBody>
      </p:sp>
      <p:sp>
        <p:nvSpPr>
          <p:cNvPr id="6" name="Rectangle 5"/>
          <p:cNvSpPr/>
          <p:nvPr/>
        </p:nvSpPr>
        <p:spPr>
          <a:xfrm>
            <a:off x="1137274" y="1640123"/>
            <a:ext cx="9107365" cy="584775"/>
          </a:xfrm>
          <a:prstGeom prst="rect">
            <a:avLst/>
          </a:prstGeom>
        </p:spPr>
        <p:txBody>
          <a:bodyPr wrap="none">
            <a:spAutoFit/>
          </a:bodyPr>
          <a:lstStyle/>
          <a:p>
            <a:r>
              <a:rPr lang="en-US" sz="3200" dirty="0"/>
              <a:t>Following are the two  solutions to achieve Switching.</a:t>
            </a:r>
          </a:p>
        </p:txBody>
      </p:sp>
      <p:sp>
        <p:nvSpPr>
          <p:cNvPr id="3" name="Slide Number Placeholder 2"/>
          <p:cNvSpPr>
            <a:spLocks noGrp="1"/>
          </p:cNvSpPr>
          <p:nvPr>
            <p:ph type="sldNum" sz="quarter" idx="12"/>
          </p:nvPr>
        </p:nvSpPr>
        <p:spPr/>
        <p:txBody>
          <a:bodyPr/>
          <a:lstStyle/>
          <a:p>
            <a:fld id="{ACCB3F37-D9E5-4EF0-9BA6-D1FB33CB2B8E}" type="slidenum">
              <a:rPr lang="en-US" smtClean="0"/>
              <a:t>4</a:t>
            </a:fld>
            <a:endParaRPr lang="en-US"/>
          </a:p>
        </p:txBody>
      </p:sp>
    </p:spTree>
    <p:extLst>
      <p:ext uri="{BB962C8B-B14F-4D97-AF65-F5344CB8AC3E}">
        <p14:creationId xmlns:p14="http://schemas.microsoft.com/office/powerpoint/2010/main" val="1665745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9170" y="340460"/>
            <a:ext cx="3321743"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6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altLang="en-US" sz="3200" dirty="0"/>
              <a:t>Circuit Switching</a:t>
            </a:r>
          </a:p>
        </p:txBody>
      </p:sp>
      <p:sp>
        <p:nvSpPr>
          <p:cNvPr id="5" name="Rectangle 4"/>
          <p:cNvSpPr/>
          <p:nvPr/>
        </p:nvSpPr>
        <p:spPr>
          <a:xfrm>
            <a:off x="1021018" y="1385048"/>
            <a:ext cx="10080117" cy="1069332"/>
          </a:xfrm>
          <a:prstGeom prst="rect">
            <a:avLst/>
          </a:prstGeom>
        </p:spPr>
        <p:txBody>
          <a:bodyPr wrap="square">
            <a:spAutoFit/>
          </a:bodyPr>
          <a:lstStyle/>
          <a:p>
            <a:pPr>
              <a:lnSpc>
                <a:spcPct val="117000"/>
              </a:lnSpc>
            </a:pPr>
            <a:r>
              <a:rPr lang="en-US" sz="2800" b="1" dirty="0">
                <a:solidFill>
                  <a:srgbClr val="000000"/>
                </a:solidFill>
                <a:latin typeface="+mj-lt"/>
                <a:cs typeface="Segoe UI Semilight" panose="020B0402040204020203" pitchFamily="34" charset="0"/>
              </a:rPr>
              <a:t>A</a:t>
            </a:r>
            <a:r>
              <a:rPr lang="en-US" sz="2800" dirty="0">
                <a:latin typeface="Times New Roman" panose="02020603050405020304" pitchFamily="18" charset="0"/>
              </a:rPr>
              <a:t> </a:t>
            </a:r>
            <a:r>
              <a:rPr lang="en-US" sz="2800" b="1" dirty="0">
                <a:solidFill>
                  <a:srgbClr val="000000"/>
                </a:solidFill>
                <a:latin typeface="+mj-lt"/>
                <a:cs typeface="Segoe UI Semilight" panose="020B0402040204020203" pitchFamily="34" charset="0"/>
              </a:rPr>
              <a:t>physical circuit (or channel) is established between the source and destination of the message before the delivery of the message.</a:t>
            </a:r>
          </a:p>
        </p:txBody>
      </p:sp>
      <p:sp>
        <p:nvSpPr>
          <p:cNvPr id="6" name="Rectangle 5"/>
          <p:cNvSpPr/>
          <p:nvPr/>
        </p:nvSpPr>
        <p:spPr>
          <a:xfrm>
            <a:off x="1780694" y="2626429"/>
            <a:ext cx="6421951" cy="934358"/>
          </a:xfrm>
          <a:prstGeom prst="rect">
            <a:avLst/>
          </a:prstGeom>
        </p:spPr>
        <p:txBody>
          <a:bodyPr wrap="none">
            <a:spAutoFit/>
          </a:bodyPr>
          <a:lstStyle/>
          <a:p>
            <a:pPr>
              <a:lnSpc>
                <a:spcPct val="114000"/>
              </a:lnSpc>
            </a:pPr>
            <a:r>
              <a:rPr lang="en-US" altLang="en-US" sz="2400" dirty="0">
                <a:solidFill>
                  <a:srgbClr val="002060"/>
                </a:solidFill>
                <a:latin typeface="Berlin Sans FB" panose="020E0602020502020306" pitchFamily="34" charset="0"/>
              </a:rPr>
              <a:t>-whole message is sent  </a:t>
            </a:r>
          </a:p>
          <a:p>
            <a:pPr>
              <a:lnSpc>
                <a:spcPct val="114000"/>
              </a:lnSpc>
            </a:pPr>
            <a:r>
              <a:rPr lang="en-US" altLang="en-US" sz="2400" dirty="0">
                <a:solidFill>
                  <a:srgbClr val="002060"/>
                </a:solidFill>
                <a:latin typeface="Berlin Sans FB" panose="020E0602020502020306" pitchFamily="34" charset="0"/>
              </a:rPr>
              <a:t>-no need to divide into smaller chunks or packets</a:t>
            </a:r>
            <a:endParaRPr lang="en-US" sz="2400" dirty="0">
              <a:solidFill>
                <a:srgbClr val="002060"/>
              </a:solidFill>
              <a:latin typeface="Berlin Sans FB" panose="020E0602020502020306" pitchFamily="34" charset="0"/>
            </a:endParaRPr>
          </a:p>
        </p:txBody>
      </p:sp>
      <p:sp>
        <p:nvSpPr>
          <p:cNvPr id="7" name="Rectangle 6"/>
          <p:cNvSpPr/>
          <p:nvPr/>
        </p:nvSpPr>
        <p:spPr>
          <a:xfrm>
            <a:off x="1021017" y="3807176"/>
            <a:ext cx="10080117" cy="596445"/>
          </a:xfrm>
          <a:prstGeom prst="rect">
            <a:avLst/>
          </a:prstGeom>
        </p:spPr>
        <p:txBody>
          <a:bodyPr wrap="square">
            <a:spAutoFit/>
          </a:bodyPr>
          <a:lstStyle/>
          <a:p>
            <a:pPr>
              <a:lnSpc>
                <a:spcPct val="117000"/>
              </a:lnSpc>
            </a:pPr>
            <a:r>
              <a:rPr lang="en-US" sz="2800" b="1" dirty="0">
                <a:solidFill>
                  <a:srgbClr val="000000"/>
                </a:solidFill>
                <a:latin typeface="+mj-lt"/>
                <a:cs typeface="Segoe UI Semilight" panose="020B0402040204020203" pitchFamily="34" charset="0"/>
              </a:rPr>
              <a:t>After transmission circuit (or channel) is established is removed.</a:t>
            </a:r>
          </a:p>
        </p:txBody>
      </p:sp>
      <p:sp>
        <p:nvSpPr>
          <p:cNvPr id="8" name="Rectangle 7"/>
          <p:cNvSpPr/>
          <p:nvPr/>
        </p:nvSpPr>
        <p:spPr>
          <a:xfrm>
            <a:off x="723994" y="4823935"/>
            <a:ext cx="10377140" cy="923330"/>
          </a:xfrm>
          <a:prstGeom prst="rect">
            <a:avLst/>
          </a:prstGeom>
        </p:spPr>
        <p:txBody>
          <a:bodyPr wrap="square">
            <a:spAutoFit/>
          </a:bodyPr>
          <a:lstStyle/>
          <a:p>
            <a:r>
              <a:rPr lang="en-US" b="1" dirty="0">
                <a:solidFill>
                  <a:srgbClr val="FF00FF"/>
                </a:solidFill>
                <a:latin typeface="Times New Roman" panose="02020603050405020304" pitchFamily="18" charset="0"/>
              </a:rPr>
              <a:t>Example-</a:t>
            </a:r>
          </a:p>
          <a:p>
            <a:r>
              <a:rPr lang="en-US" dirty="0">
                <a:solidFill>
                  <a:schemeClr val="tx1">
                    <a:lumMod val="95000"/>
                    <a:lumOff val="5000"/>
                  </a:schemeClr>
                </a:solidFill>
                <a:latin typeface="Times New Roman" panose="02020603050405020304" pitchFamily="18" charset="0"/>
              </a:rPr>
              <a:t>   A good example of a circuit-switched network is the </a:t>
            </a:r>
            <a:r>
              <a:rPr lang="en-US" b="1" dirty="0">
                <a:solidFill>
                  <a:srgbClr val="C00000"/>
                </a:solidFill>
                <a:latin typeface="Times New Roman" panose="02020603050405020304" pitchFamily="18" charset="0"/>
              </a:rPr>
              <a:t>early telephone systems </a:t>
            </a:r>
            <a:r>
              <a:rPr lang="en-US" dirty="0">
                <a:solidFill>
                  <a:schemeClr val="tx1">
                    <a:lumMod val="95000"/>
                    <a:lumOff val="5000"/>
                  </a:schemeClr>
                </a:solidFill>
                <a:latin typeface="Times New Roman" panose="02020603050405020304" pitchFamily="18" charset="0"/>
              </a:rPr>
              <a:t>in which the path was established between a Caller and a Callee when the telephone number of the Callee was dialed by the Caller.</a:t>
            </a:r>
            <a:endParaRPr lang="en-US" dirty="0">
              <a:solidFill>
                <a:schemeClr val="tx1">
                  <a:lumMod val="95000"/>
                  <a:lumOff val="5000"/>
                </a:schemeClr>
              </a:solidFill>
            </a:endParaRPr>
          </a:p>
        </p:txBody>
      </p:sp>
      <p:sp>
        <p:nvSpPr>
          <p:cNvPr id="2" name="Slide Number Placeholder 1"/>
          <p:cNvSpPr>
            <a:spLocks noGrp="1"/>
          </p:cNvSpPr>
          <p:nvPr>
            <p:ph type="sldNum" sz="quarter" idx="12"/>
          </p:nvPr>
        </p:nvSpPr>
        <p:spPr/>
        <p:txBody>
          <a:bodyPr/>
          <a:lstStyle/>
          <a:p>
            <a:fld id="{ACCB3F37-D9E5-4EF0-9BA6-D1FB33CB2B8E}" type="slidenum">
              <a:rPr lang="en-US" smtClean="0"/>
              <a:t>5</a:t>
            </a:fld>
            <a:endParaRPr lang="en-US"/>
          </a:p>
        </p:txBody>
      </p:sp>
    </p:spTree>
    <p:extLst>
      <p:ext uri="{BB962C8B-B14F-4D97-AF65-F5344CB8AC3E}">
        <p14:creationId xmlns:p14="http://schemas.microsoft.com/office/powerpoint/2010/main" val="2556896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616417" y="356672"/>
            <a:ext cx="3264035"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altLang="en-US" dirty="0"/>
              <a:t>Packet Switching</a:t>
            </a:r>
          </a:p>
        </p:txBody>
      </p:sp>
      <p:sp>
        <p:nvSpPr>
          <p:cNvPr id="5" name="Rectangle 4"/>
          <p:cNvSpPr/>
          <p:nvPr/>
        </p:nvSpPr>
        <p:spPr>
          <a:xfrm>
            <a:off x="1021018" y="1172860"/>
            <a:ext cx="10080117" cy="523220"/>
          </a:xfrm>
          <a:prstGeom prst="rect">
            <a:avLst/>
          </a:prstGeom>
        </p:spPr>
        <p:txBody>
          <a:bodyPr wrap="square">
            <a:spAutoFit/>
          </a:bodyPr>
          <a:lstStyle/>
          <a:p>
            <a:r>
              <a:rPr lang="en-US" sz="2800" b="1" dirty="0">
                <a:solidFill>
                  <a:srgbClr val="000000"/>
                </a:solidFill>
                <a:latin typeface="+mj-lt"/>
                <a:cs typeface="Segoe UI Semilight" panose="020B0402040204020203" pitchFamily="34" charset="0"/>
              </a:rPr>
              <a:t>The </a:t>
            </a:r>
            <a:r>
              <a:rPr lang="en-US" sz="2800" b="1" dirty="0">
                <a:solidFill>
                  <a:srgbClr val="C00000"/>
                </a:solidFill>
                <a:latin typeface="+mj-lt"/>
                <a:cs typeface="Segoe UI Semilight" panose="020B0402040204020203" pitchFamily="34" charset="0"/>
              </a:rPr>
              <a:t>network layer in the Internet today</a:t>
            </a:r>
            <a:r>
              <a:rPr lang="en-US" sz="2800" b="1" dirty="0">
                <a:solidFill>
                  <a:srgbClr val="000000"/>
                </a:solidFill>
                <a:latin typeface="+mj-lt"/>
                <a:cs typeface="Segoe UI Semilight" panose="020B0402040204020203" pitchFamily="34" charset="0"/>
              </a:rPr>
              <a:t> is a packet-switched network. </a:t>
            </a:r>
          </a:p>
        </p:txBody>
      </p:sp>
      <p:sp>
        <p:nvSpPr>
          <p:cNvPr id="6" name="Rectangle 5"/>
          <p:cNvSpPr/>
          <p:nvPr/>
        </p:nvSpPr>
        <p:spPr>
          <a:xfrm>
            <a:off x="1021018" y="2050269"/>
            <a:ext cx="10289364" cy="2084160"/>
          </a:xfrm>
          <a:prstGeom prst="rect">
            <a:avLst/>
          </a:prstGeom>
        </p:spPr>
        <p:txBody>
          <a:bodyPr wrap="square">
            <a:spAutoFit/>
          </a:bodyPr>
          <a:lstStyle/>
          <a:p>
            <a:pPr>
              <a:lnSpc>
                <a:spcPct val="114000"/>
              </a:lnSpc>
            </a:pPr>
            <a:r>
              <a:rPr lang="en-US" altLang="en-US" sz="2400" dirty="0">
                <a:solidFill>
                  <a:srgbClr val="002060"/>
                </a:solidFill>
                <a:latin typeface="Berlin Sans FB" panose="020E0602020502020306" pitchFamily="34" charset="0"/>
              </a:rPr>
              <a:t>–The message is first </a:t>
            </a:r>
            <a:r>
              <a:rPr lang="en-US" altLang="en-US" sz="2400" dirty="0">
                <a:solidFill>
                  <a:srgbClr val="C00000"/>
                </a:solidFill>
                <a:latin typeface="Berlin Sans FB" panose="020E0602020502020306" pitchFamily="34" charset="0"/>
              </a:rPr>
              <a:t>divided into manageable chunks </a:t>
            </a:r>
            <a:r>
              <a:rPr lang="en-US" altLang="en-US" sz="2400" dirty="0">
                <a:solidFill>
                  <a:srgbClr val="002060"/>
                </a:solidFill>
                <a:latin typeface="Berlin Sans FB" panose="020E0602020502020306" pitchFamily="34" charset="0"/>
              </a:rPr>
              <a:t>or packets at </a:t>
            </a:r>
          </a:p>
          <a:p>
            <a:pPr>
              <a:lnSpc>
                <a:spcPct val="114000"/>
              </a:lnSpc>
              <a:spcAft>
                <a:spcPts val="1200"/>
              </a:spcAft>
            </a:pPr>
            <a:r>
              <a:rPr lang="en-US" altLang="en-US" sz="2400" dirty="0">
                <a:solidFill>
                  <a:srgbClr val="002060"/>
                </a:solidFill>
                <a:latin typeface="Berlin Sans FB" panose="020E0602020502020306" pitchFamily="34" charset="0"/>
              </a:rPr>
              <a:t>  Source(upper layers) &amp; transmitted.</a:t>
            </a:r>
          </a:p>
          <a:p>
            <a:pPr>
              <a:lnSpc>
                <a:spcPct val="114000"/>
              </a:lnSpc>
              <a:spcAft>
                <a:spcPts val="1200"/>
              </a:spcAft>
            </a:pPr>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 The Routers need to decide </a:t>
            </a:r>
            <a:r>
              <a:rPr lang="en-US" sz="2400" dirty="0">
                <a:solidFill>
                  <a:srgbClr val="C00000"/>
                </a:solidFill>
                <a:latin typeface="Berlin Sans FB" panose="020E0602020502020306" pitchFamily="34" charset="0"/>
              </a:rPr>
              <a:t>how to route </a:t>
            </a:r>
            <a:r>
              <a:rPr lang="en-US" sz="2400" dirty="0">
                <a:solidFill>
                  <a:srgbClr val="002060"/>
                </a:solidFill>
                <a:latin typeface="Berlin Sans FB" panose="020E0602020502020306" pitchFamily="34" charset="0"/>
              </a:rPr>
              <a:t>the packets to the final destination.</a:t>
            </a:r>
            <a:endParaRPr lang="en-US" altLang="en-US" sz="2400" dirty="0">
              <a:solidFill>
                <a:srgbClr val="002060"/>
              </a:solidFill>
              <a:latin typeface="Berlin Sans FB" panose="020E0602020502020306" pitchFamily="34" charset="0"/>
            </a:endParaRPr>
          </a:p>
          <a:p>
            <a:pPr>
              <a:lnSpc>
                <a:spcPct val="114000"/>
              </a:lnSpc>
              <a:spcAft>
                <a:spcPts val="1200"/>
              </a:spcAft>
            </a:pPr>
            <a:r>
              <a:rPr lang="en-US" sz="2400" dirty="0">
                <a:solidFill>
                  <a:srgbClr val="002060"/>
                </a:solidFill>
                <a:latin typeface="Berlin Sans FB" panose="020E0602020502020306" pitchFamily="34" charset="0"/>
              </a:rPr>
              <a:t>- </a:t>
            </a:r>
            <a:r>
              <a:rPr lang="en-US" altLang="en-US" sz="2400" dirty="0">
                <a:solidFill>
                  <a:srgbClr val="002060"/>
                </a:solidFill>
                <a:latin typeface="Berlin Sans FB" panose="020E0602020502020306" pitchFamily="34" charset="0"/>
              </a:rPr>
              <a:t>The packets are </a:t>
            </a:r>
            <a:r>
              <a:rPr lang="en-US" altLang="en-US" sz="2400" dirty="0">
                <a:solidFill>
                  <a:srgbClr val="C00000"/>
                </a:solidFill>
                <a:latin typeface="Berlin Sans FB" panose="020E0602020502020306" pitchFamily="34" charset="0"/>
              </a:rPr>
              <a:t>assembled at the destination</a:t>
            </a:r>
            <a:r>
              <a:rPr lang="en-US" altLang="en-US" sz="2400" dirty="0">
                <a:solidFill>
                  <a:srgbClr val="002060"/>
                </a:solidFill>
                <a:latin typeface="Berlin Sans FB" panose="020E0602020502020306" pitchFamily="34" charset="0"/>
              </a:rPr>
              <a:t>.</a:t>
            </a:r>
            <a:endParaRPr lang="en-US" sz="2400" dirty="0">
              <a:solidFill>
                <a:srgbClr val="002060"/>
              </a:solidFill>
              <a:latin typeface="Berlin Sans FB" panose="020E0602020502020306" pitchFamily="34" charset="0"/>
            </a:endParaRPr>
          </a:p>
        </p:txBody>
      </p:sp>
      <p:sp>
        <p:nvSpPr>
          <p:cNvPr id="4" name="Rectangle 3"/>
          <p:cNvSpPr/>
          <p:nvPr/>
        </p:nvSpPr>
        <p:spPr>
          <a:xfrm>
            <a:off x="1021018" y="4678968"/>
            <a:ext cx="8541634" cy="1617751"/>
          </a:xfrm>
          <a:prstGeom prst="rect">
            <a:avLst/>
          </a:prstGeom>
        </p:spPr>
        <p:txBody>
          <a:bodyPr wrap="none">
            <a:spAutoFit/>
          </a:bodyPr>
          <a:lstStyle/>
          <a:p>
            <a:r>
              <a:rPr lang="en-US" sz="2800" b="1" dirty="0">
                <a:solidFill>
                  <a:srgbClr val="000000"/>
                </a:solidFill>
                <a:latin typeface="+mj-lt"/>
                <a:cs typeface="Segoe UI Semilight" panose="020B0402040204020203" pitchFamily="34" charset="0"/>
              </a:rPr>
              <a:t>Today, a packet-switched network can use two approaches-</a:t>
            </a:r>
          </a:p>
          <a:p>
            <a:pPr marL="1371600" lvl="2" indent="-457200">
              <a:lnSpc>
                <a:spcPct val="150000"/>
              </a:lnSpc>
              <a:buFont typeface="Wingdings" panose="05000000000000000000" pitchFamily="2" charset="2"/>
              <a:buChar char="ü"/>
            </a:pPr>
            <a:r>
              <a:rPr lang="en-US" sz="2500" b="1" dirty="0">
                <a:solidFill>
                  <a:srgbClr val="C00000"/>
                </a:solidFill>
                <a:latin typeface="+mj-lt"/>
                <a:cs typeface="Segoe UI Semilight" panose="020B0402040204020203" pitchFamily="34" charset="0"/>
              </a:rPr>
              <a:t>Datagram Approach  -</a:t>
            </a:r>
            <a:r>
              <a:rPr lang="en-US" sz="2400" b="1" dirty="0">
                <a:solidFill>
                  <a:srgbClr val="0070C0"/>
                </a:solidFill>
                <a:latin typeface="+mj-lt"/>
                <a:cs typeface="Segoe UI Semilight" panose="020B0402040204020203" pitchFamily="34" charset="0"/>
              </a:rPr>
              <a:t>independent path (</a:t>
            </a:r>
            <a:r>
              <a:rPr lang="en-US" sz="2000" b="1" dirty="0">
                <a:solidFill>
                  <a:srgbClr val="0070C0"/>
                </a:solidFill>
                <a:latin typeface="+mj-lt"/>
                <a:cs typeface="Segoe UI Semilight" panose="020B0402040204020203" pitchFamily="34" charset="0"/>
              </a:rPr>
              <a:t>connectionless</a:t>
            </a:r>
            <a:r>
              <a:rPr lang="en-US" sz="2400" b="1" dirty="0">
                <a:solidFill>
                  <a:srgbClr val="0070C0"/>
                </a:solidFill>
                <a:latin typeface="+mj-lt"/>
                <a:cs typeface="Segoe UI Semilight" panose="020B0402040204020203" pitchFamily="34" charset="0"/>
              </a:rPr>
              <a:t>)</a:t>
            </a:r>
            <a:endParaRPr lang="en-US" sz="2500" b="1" dirty="0">
              <a:solidFill>
                <a:srgbClr val="0070C0"/>
              </a:solidFill>
              <a:latin typeface="+mj-lt"/>
              <a:cs typeface="Segoe UI Semilight" panose="020B0402040204020203" pitchFamily="34" charset="0"/>
            </a:endParaRPr>
          </a:p>
          <a:p>
            <a:pPr marL="1257300" lvl="2" indent="-342900">
              <a:lnSpc>
                <a:spcPct val="150000"/>
              </a:lnSpc>
              <a:buFont typeface="Wingdings" panose="05000000000000000000" pitchFamily="2" charset="2"/>
              <a:buChar char="ü"/>
            </a:pPr>
            <a:r>
              <a:rPr lang="en-US" sz="2500" b="1" dirty="0">
                <a:solidFill>
                  <a:srgbClr val="C00000"/>
                </a:solidFill>
                <a:latin typeface="+mj-lt"/>
                <a:cs typeface="Segoe UI Semilight" panose="020B0402040204020203" pitchFamily="34" charset="0"/>
              </a:rPr>
              <a:t>Virtual Circuit Approach – </a:t>
            </a:r>
            <a:r>
              <a:rPr lang="en-US" sz="2400" b="1" dirty="0">
                <a:solidFill>
                  <a:srgbClr val="0070C0"/>
                </a:solidFill>
                <a:latin typeface="+mj-lt"/>
                <a:cs typeface="Segoe UI Semilight" panose="020B0402040204020203" pitchFamily="34" charset="0"/>
              </a:rPr>
              <a:t>a fixed path (</a:t>
            </a:r>
            <a:r>
              <a:rPr lang="en-US" sz="2000" b="1" dirty="0">
                <a:solidFill>
                  <a:srgbClr val="0070C0"/>
                </a:solidFill>
                <a:latin typeface="+mj-lt"/>
                <a:cs typeface="Segoe UI Semilight" panose="020B0402040204020203" pitchFamily="34" charset="0"/>
              </a:rPr>
              <a:t>Connection Oriented</a:t>
            </a:r>
            <a:r>
              <a:rPr lang="en-US" sz="2400" b="1" dirty="0">
                <a:solidFill>
                  <a:srgbClr val="0070C0"/>
                </a:solidFill>
                <a:latin typeface="+mj-lt"/>
                <a:cs typeface="Segoe UI Semilight" panose="020B0402040204020203" pitchFamily="34" charset="0"/>
              </a:rPr>
              <a:t>)</a:t>
            </a:r>
          </a:p>
        </p:txBody>
      </p:sp>
      <p:sp>
        <p:nvSpPr>
          <p:cNvPr id="2" name="Slide Number Placeholder 1"/>
          <p:cNvSpPr>
            <a:spLocks noGrp="1"/>
          </p:cNvSpPr>
          <p:nvPr>
            <p:ph type="sldNum" sz="quarter" idx="12"/>
          </p:nvPr>
        </p:nvSpPr>
        <p:spPr/>
        <p:txBody>
          <a:bodyPr/>
          <a:lstStyle/>
          <a:p>
            <a:fld id="{ACCB3F37-D9E5-4EF0-9BA6-D1FB33CB2B8E}" type="slidenum">
              <a:rPr lang="en-US" smtClean="0"/>
              <a:t>6</a:t>
            </a:fld>
            <a:endParaRPr lang="en-US"/>
          </a:p>
        </p:txBody>
      </p:sp>
    </p:spTree>
    <p:extLst>
      <p:ext uri="{BB962C8B-B14F-4D97-AF65-F5344CB8AC3E}">
        <p14:creationId xmlns:p14="http://schemas.microsoft.com/office/powerpoint/2010/main" val="4253493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204040" y="271132"/>
            <a:ext cx="4644220" cy="584775"/>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dirty="0"/>
              <a:t>PACKET SWITCHING…</a:t>
            </a:r>
            <a:endParaRPr lang="en-US" altLang="en-US" dirty="0"/>
          </a:p>
        </p:txBody>
      </p:sp>
      <p:sp>
        <p:nvSpPr>
          <p:cNvPr id="5" name="Rectangle 4"/>
          <p:cNvSpPr/>
          <p:nvPr/>
        </p:nvSpPr>
        <p:spPr>
          <a:xfrm>
            <a:off x="518995" y="1117162"/>
            <a:ext cx="5379781" cy="738664"/>
          </a:xfrm>
          <a:prstGeom prst="rect">
            <a:avLst/>
          </a:prstGeom>
        </p:spPr>
        <p:txBody>
          <a:bodyPr wrap="square">
            <a:spAutoFit/>
          </a:bodyPr>
          <a:lstStyle/>
          <a:p>
            <a:pPr>
              <a:lnSpc>
                <a:spcPct val="150000"/>
              </a:lnSpc>
            </a:pPr>
            <a:r>
              <a:rPr lang="en-US" sz="2800" b="1" dirty="0">
                <a:solidFill>
                  <a:srgbClr val="000000"/>
                </a:solidFill>
                <a:cs typeface="Segoe UI Semilight" panose="020B0402040204020203" pitchFamily="34" charset="0"/>
              </a:rPr>
              <a:t>Datagram Approach </a:t>
            </a:r>
          </a:p>
        </p:txBody>
      </p:sp>
      <p:sp>
        <p:nvSpPr>
          <p:cNvPr id="6" name="Rectangle 5"/>
          <p:cNvSpPr/>
          <p:nvPr/>
        </p:nvSpPr>
        <p:spPr>
          <a:xfrm>
            <a:off x="788894" y="2050269"/>
            <a:ext cx="10521488" cy="1908215"/>
          </a:xfrm>
          <a:prstGeom prst="rect">
            <a:avLst/>
          </a:prstGeom>
        </p:spPr>
        <p:txBody>
          <a:bodyPr wrap="square">
            <a:spAutoFit/>
          </a:bodyPr>
          <a:lstStyle/>
          <a:p>
            <a:pPr>
              <a:lnSpc>
                <a:spcPct val="150000"/>
              </a:lnSpc>
            </a:pPr>
            <a:r>
              <a:rPr lang="en-US" altLang="en-US" sz="2400" dirty="0">
                <a:solidFill>
                  <a:srgbClr val="002060"/>
                </a:solidFill>
                <a:latin typeface="Berlin Sans FB" panose="020E0602020502020306" pitchFamily="34" charset="0"/>
              </a:rPr>
              <a:t>–The </a:t>
            </a:r>
            <a:r>
              <a:rPr lang="en-US" altLang="en-US" sz="2400" dirty="0">
                <a:solidFill>
                  <a:srgbClr val="C00000"/>
                </a:solidFill>
                <a:latin typeface="Berlin Sans FB" panose="020E0602020502020306" pitchFamily="34" charset="0"/>
              </a:rPr>
              <a:t>manageable chunks </a:t>
            </a:r>
            <a:r>
              <a:rPr lang="en-US" altLang="en-US" sz="2400" dirty="0">
                <a:solidFill>
                  <a:srgbClr val="002060"/>
                </a:solidFill>
                <a:latin typeface="Berlin Sans FB" panose="020E0602020502020306" pitchFamily="34" charset="0"/>
              </a:rPr>
              <a:t>or packets are called as </a:t>
            </a:r>
            <a:r>
              <a:rPr lang="en-US" altLang="en-US" sz="2400" dirty="0">
                <a:solidFill>
                  <a:srgbClr val="C00000"/>
                </a:solidFill>
                <a:latin typeface="Berlin Sans FB" panose="020E0602020502020306" pitchFamily="34" charset="0"/>
              </a:rPr>
              <a:t>Datagrams</a:t>
            </a:r>
          </a:p>
          <a:p>
            <a:pPr>
              <a:lnSpc>
                <a:spcPct val="150000"/>
              </a:lnSpc>
              <a:spcAft>
                <a:spcPts val="1200"/>
              </a:spcAft>
            </a:pPr>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 </a:t>
            </a:r>
            <a:r>
              <a:rPr lang="en-US" altLang="en-US" sz="2400" dirty="0">
                <a:solidFill>
                  <a:srgbClr val="002060"/>
                </a:solidFill>
                <a:latin typeface="Berlin Sans FB" panose="020E0602020502020306" pitchFamily="34" charset="0"/>
              </a:rPr>
              <a:t>- The </a:t>
            </a:r>
            <a:r>
              <a:rPr lang="en-US" sz="2400" dirty="0">
                <a:solidFill>
                  <a:srgbClr val="002060"/>
                </a:solidFill>
                <a:latin typeface="Berlin Sans FB" panose="020E0602020502020306" pitchFamily="34" charset="0"/>
              </a:rPr>
              <a:t>packet-switched network layer of the </a:t>
            </a:r>
            <a:r>
              <a:rPr lang="en-US" sz="2400" dirty="0">
                <a:solidFill>
                  <a:srgbClr val="C00000"/>
                </a:solidFill>
                <a:latin typeface="Berlin Sans FB" panose="020E0602020502020306" pitchFamily="34" charset="0"/>
              </a:rPr>
              <a:t>Internet</a:t>
            </a:r>
            <a:r>
              <a:rPr lang="en-US" sz="2400" dirty="0">
                <a:solidFill>
                  <a:srgbClr val="002060"/>
                </a:solidFill>
                <a:latin typeface="Berlin Sans FB" panose="020E0602020502020306" pitchFamily="34" charset="0"/>
              </a:rPr>
              <a:t> was </a:t>
            </a:r>
            <a:r>
              <a:rPr lang="en-US" sz="2400" dirty="0">
                <a:solidFill>
                  <a:srgbClr val="C00000"/>
                </a:solidFill>
                <a:latin typeface="Berlin Sans FB" panose="020E0602020502020306" pitchFamily="34" charset="0"/>
              </a:rPr>
              <a:t>designed</a:t>
            </a:r>
            <a:r>
              <a:rPr lang="en-US" sz="2400" dirty="0">
                <a:solidFill>
                  <a:srgbClr val="002060"/>
                </a:solidFill>
                <a:latin typeface="Berlin Sans FB" panose="020E0602020502020306" pitchFamily="34" charset="0"/>
              </a:rPr>
              <a:t> as-</a:t>
            </a:r>
          </a:p>
          <a:p>
            <a:pPr marL="1714500" lvl="3" indent="-342900">
              <a:lnSpc>
                <a:spcPct val="150000"/>
              </a:lnSpc>
              <a:spcAft>
                <a:spcPts val="1200"/>
              </a:spcAft>
              <a:buFontTx/>
              <a:buChar char="-"/>
            </a:pPr>
            <a:r>
              <a:rPr lang="en-US" sz="2400" dirty="0">
                <a:solidFill>
                  <a:srgbClr val="C00000"/>
                </a:solidFill>
                <a:latin typeface="Berlin Sans FB" panose="020E0602020502020306" pitchFamily="34" charset="0"/>
              </a:rPr>
              <a:t>Connectionless Service </a:t>
            </a:r>
            <a:r>
              <a:rPr lang="en-US" sz="2400" dirty="0">
                <a:solidFill>
                  <a:srgbClr val="002060"/>
                </a:solidFill>
                <a:latin typeface="Berlin Sans FB" panose="020E0602020502020306" pitchFamily="34" charset="0"/>
              </a:rPr>
              <a:t>but tendency is towards </a:t>
            </a:r>
            <a:r>
              <a:rPr lang="en-US" sz="2400" dirty="0">
                <a:solidFill>
                  <a:srgbClr val="C00000"/>
                </a:solidFill>
                <a:latin typeface="Berlin Sans FB" panose="020E0602020502020306" pitchFamily="34" charset="0"/>
              </a:rPr>
              <a:t>Connection oriented</a:t>
            </a:r>
          </a:p>
        </p:txBody>
      </p:sp>
      <p:sp>
        <p:nvSpPr>
          <p:cNvPr id="2" name="Slide Number Placeholder 1"/>
          <p:cNvSpPr>
            <a:spLocks noGrp="1"/>
          </p:cNvSpPr>
          <p:nvPr>
            <p:ph type="sldNum" sz="quarter" idx="12"/>
          </p:nvPr>
        </p:nvSpPr>
        <p:spPr/>
        <p:txBody>
          <a:bodyPr/>
          <a:lstStyle/>
          <a:p>
            <a:fld id="{ACCB3F37-D9E5-4EF0-9BA6-D1FB33CB2B8E}" type="slidenum">
              <a:rPr lang="en-US" smtClean="0"/>
              <a:t>7</a:t>
            </a:fld>
            <a:endParaRPr lang="en-US"/>
          </a:p>
        </p:txBody>
      </p:sp>
    </p:spTree>
    <p:extLst>
      <p:ext uri="{BB962C8B-B14F-4D97-AF65-F5344CB8AC3E}">
        <p14:creationId xmlns:p14="http://schemas.microsoft.com/office/powerpoint/2010/main" val="3960540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295585"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5" name="Rectangle 4"/>
          <p:cNvSpPr/>
          <p:nvPr/>
        </p:nvSpPr>
        <p:spPr>
          <a:xfrm>
            <a:off x="631288" y="445910"/>
            <a:ext cx="5379781" cy="671851"/>
          </a:xfrm>
          <a:prstGeom prst="rect">
            <a:avLst/>
          </a:prstGeom>
        </p:spPr>
        <p:txBody>
          <a:bodyPr wrap="square">
            <a:spAutoFit/>
          </a:bodyPr>
          <a:lstStyle/>
          <a:p>
            <a:pPr marL="514350" indent="-514350">
              <a:lnSpc>
                <a:spcPct val="150000"/>
              </a:lnSpc>
              <a:buFont typeface="+mj-lt"/>
              <a:buAutoNum type="alphaLcPeriod"/>
            </a:pPr>
            <a:r>
              <a:rPr lang="en-US" sz="2800" b="1" dirty="0">
                <a:solidFill>
                  <a:srgbClr val="000000"/>
                </a:solidFill>
                <a:cs typeface="Segoe UI Semilight" panose="020B0402040204020203" pitchFamily="34" charset="0"/>
              </a:rPr>
              <a:t>Connectionless Service</a:t>
            </a:r>
          </a:p>
        </p:txBody>
      </p:sp>
      <p:sp>
        <p:nvSpPr>
          <p:cNvPr id="6" name="Rectangle 5"/>
          <p:cNvSpPr/>
          <p:nvPr/>
        </p:nvSpPr>
        <p:spPr>
          <a:xfrm>
            <a:off x="827513" y="1093414"/>
            <a:ext cx="11222973" cy="5654368"/>
          </a:xfrm>
          <a:prstGeom prst="rect">
            <a:avLst/>
          </a:prstGeom>
        </p:spPr>
        <p:txBody>
          <a:bodyPr wrap="square">
            <a:spAutoFit/>
          </a:bodyPr>
          <a:lstStyle/>
          <a:p>
            <a:pPr>
              <a:lnSpc>
                <a:spcPct val="114000"/>
              </a:lnSpc>
            </a:pPr>
            <a:r>
              <a:rPr lang="en-US" altLang="en-US" sz="2400" dirty="0">
                <a:solidFill>
                  <a:srgbClr val="002060"/>
                </a:solidFill>
                <a:latin typeface="Berlin Sans FB" panose="020E0602020502020306" pitchFamily="34" charset="0"/>
              </a:rPr>
              <a:t>–The </a:t>
            </a:r>
            <a:r>
              <a:rPr lang="en-US" altLang="en-US" sz="2400" dirty="0">
                <a:solidFill>
                  <a:srgbClr val="C00000"/>
                </a:solidFill>
                <a:latin typeface="Berlin Sans FB" panose="020E0602020502020306" pitchFamily="34" charset="0"/>
              </a:rPr>
              <a:t>manageable chunks </a:t>
            </a:r>
            <a:r>
              <a:rPr lang="en-US" altLang="en-US" sz="2400" dirty="0">
                <a:solidFill>
                  <a:srgbClr val="002060"/>
                </a:solidFill>
                <a:latin typeface="Berlin Sans FB" panose="020E0602020502020306" pitchFamily="34" charset="0"/>
              </a:rPr>
              <a:t>or packets are called as </a:t>
            </a:r>
            <a:r>
              <a:rPr lang="en-US" altLang="en-US" sz="2400" dirty="0">
                <a:solidFill>
                  <a:srgbClr val="C00000"/>
                </a:solidFill>
                <a:latin typeface="Berlin Sans FB" panose="020E0602020502020306" pitchFamily="34" charset="0"/>
              </a:rPr>
              <a:t>Datagrams</a:t>
            </a:r>
          </a:p>
          <a:p>
            <a:pPr>
              <a:lnSpc>
                <a:spcPct val="114000"/>
              </a:lnSpc>
            </a:pPr>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 The network layer protocol </a:t>
            </a:r>
            <a:r>
              <a:rPr lang="en-US" sz="2400" dirty="0">
                <a:solidFill>
                  <a:srgbClr val="C00000"/>
                </a:solidFill>
                <a:latin typeface="Berlin Sans FB" panose="020E0602020502020306" pitchFamily="34" charset="0"/>
              </a:rPr>
              <a:t>treats each packet independently.</a:t>
            </a:r>
          </a:p>
          <a:p>
            <a:pPr>
              <a:lnSpc>
                <a:spcPct val="114000"/>
              </a:lnSpc>
            </a:pPr>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 Each  packet has </a:t>
            </a:r>
            <a:r>
              <a:rPr lang="en-US" sz="2400" dirty="0">
                <a:solidFill>
                  <a:srgbClr val="C00000"/>
                </a:solidFill>
                <a:latin typeface="Berlin Sans FB" panose="020E0602020502020306" pitchFamily="34" charset="0"/>
              </a:rPr>
              <a:t>no relationship </a:t>
            </a:r>
            <a:r>
              <a:rPr lang="en-US" sz="2400" dirty="0">
                <a:solidFill>
                  <a:srgbClr val="002060"/>
                </a:solidFill>
                <a:latin typeface="Berlin Sans FB" panose="020E0602020502020306" pitchFamily="34" charset="0"/>
              </a:rPr>
              <a:t>to any other packet.</a:t>
            </a:r>
          </a:p>
          <a:p>
            <a:pPr>
              <a:lnSpc>
                <a:spcPct val="114000"/>
              </a:lnSpc>
            </a:pPr>
            <a:r>
              <a:rPr lang="en-US" altLang="en-US" sz="2400" dirty="0">
                <a:solidFill>
                  <a:srgbClr val="002060"/>
                </a:solidFill>
                <a:latin typeface="Berlin Sans FB" panose="020E0602020502020306" pitchFamily="34" charset="0"/>
              </a:rPr>
              <a:t>–</a:t>
            </a:r>
            <a:r>
              <a:rPr lang="en-US" sz="2400" dirty="0">
                <a:solidFill>
                  <a:srgbClr val="002060"/>
                </a:solidFill>
                <a:latin typeface="Berlin Sans FB" panose="020E0602020502020306" pitchFamily="34" charset="0"/>
              </a:rPr>
              <a:t> Datagram of a message may or </a:t>
            </a:r>
            <a:r>
              <a:rPr lang="en-US" sz="2400" dirty="0">
                <a:solidFill>
                  <a:srgbClr val="C00000"/>
                </a:solidFill>
                <a:latin typeface="Berlin Sans FB" panose="020E0602020502020306" pitchFamily="34" charset="0"/>
              </a:rPr>
              <a:t>may not </a:t>
            </a:r>
            <a:r>
              <a:rPr lang="en-US" sz="2400" dirty="0">
                <a:solidFill>
                  <a:srgbClr val="002060"/>
                </a:solidFill>
                <a:latin typeface="Berlin Sans FB" panose="020E0602020502020306" pitchFamily="34" charset="0"/>
              </a:rPr>
              <a:t>travel the</a:t>
            </a:r>
            <a:r>
              <a:rPr lang="en-US" sz="2400" dirty="0">
                <a:solidFill>
                  <a:srgbClr val="C00000"/>
                </a:solidFill>
                <a:latin typeface="Berlin Sans FB" panose="020E0602020502020306" pitchFamily="34" charset="0"/>
              </a:rPr>
              <a:t> same path.</a:t>
            </a:r>
          </a:p>
          <a:p>
            <a:pPr>
              <a:lnSpc>
                <a:spcPct val="150000"/>
              </a:lnSpc>
            </a:pPr>
            <a:endParaRPr lang="en-US" altLang="en-US" sz="2400" dirty="0">
              <a:solidFill>
                <a:srgbClr val="002060"/>
              </a:solidFill>
              <a:latin typeface="Berlin Sans FB" panose="020E0602020502020306" pitchFamily="34" charset="0"/>
            </a:endParaRPr>
          </a:p>
          <a:p>
            <a:pPr>
              <a:lnSpc>
                <a:spcPct val="150000"/>
              </a:lnSpc>
            </a:pPr>
            <a:endParaRPr lang="en-US" altLang="en-US" sz="2400" dirty="0">
              <a:solidFill>
                <a:srgbClr val="002060"/>
              </a:solidFill>
              <a:latin typeface="Berlin Sans FB" panose="020E0602020502020306" pitchFamily="34" charset="0"/>
            </a:endParaRPr>
          </a:p>
          <a:p>
            <a:pPr>
              <a:lnSpc>
                <a:spcPct val="150000"/>
              </a:lnSpc>
            </a:pPr>
            <a:endParaRPr lang="en-US" altLang="en-US" sz="2400" dirty="0">
              <a:solidFill>
                <a:srgbClr val="002060"/>
              </a:solidFill>
              <a:latin typeface="Berlin Sans FB" panose="020E0602020502020306" pitchFamily="34" charset="0"/>
            </a:endParaRPr>
          </a:p>
          <a:p>
            <a:pPr>
              <a:lnSpc>
                <a:spcPct val="150000"/>
              </a:lnSpc>
            </a:pPr>
            <a:endParaRPr lang="en-US" altLang="en-US" sz="2400" dirty="0">
              <a:solidFill>
                <a:srgbClr val="002060"/>
              </a:solidFill>
              <a:latin typeface="Berlin Sans FB" panose="020E0602020502020306" pitchFamily="34" charset="0"/>
            </a:endParaRPr>
          </a:p>
          <a:p>
            <a:pPr>
              <a:lnSpc>
                <a:spcPct val="150000"/>
              </a:lnSpc>
            </a:pPr>
            <a:endParaRPr lang="en-US" altLang="en-US" sz="2400" dirty="0">
              <a:solidFill>
                <a:srgbClr val="002060"/>
              </a:solidFill>
              <a:latin typeface="Berlin Sans FB" panose="020E0602020502020306" pitchFamily="34" charset="0"/>
            </a:endParaRPr>
          </a:p>
          <a:p>
            <a:pPr>
              <a:lnSpc>
                <a:spcPct val="150000"/>
              </a:lnSpc>
            </a:pPr>
            <a:endParaRPr lang="en-US" altLang="en-US" sz="2400" dirty="0">
              <a:solidFill>
                <a:srgbClr val="002060"/>
              </a:solidFill>
              <a:latin typeface="Berlin Sans FB" panose="020E0602020502020306" pitchFamily="34" charset="0"/>
            </a:endParaRPr>
          </a:p>
          <a:p>
            <a:pPr>
              <a:lnSpc>
                <a:spcPct val="150000"/>
              </a:lnSpc>
            </a:pPr>
            <a:r>
              <a:rPr lang="en-US" altLang="en-US" sz="2400" dirty="0">
                <a:solidFill>
                  <a:srgbClr val="002060"/>
                </a:solidFill>
                <a:latin typeface="Berlin Sans FB" panose="020E0602020502020306" pitchFamily="34" charset="0"/>
              </a:rPr>
              <a:t>– Initially to keep </a:t>
            </a:r>
            <a:r>
              <a:rPr lang="en-US" altLang="en-US" sz="2400" dirty="0">
                <a:solidFill>
                  <a:srgbClr val="C00000"/>
                </a:solidFill>
                <a:latin typeface="Berlin Sans FB" panose="020E0602020502020306" pitchFamily="34" charset="0"/>
              </a:rPr>
              <a:t>design simple</a:t>
            </a:r>
            <a:r>
              <a:rPr lang="en-US" altLang="en-US" sz="2400" dirty="0">
                <a:solidFill>
                  <a:srgbClr val="002060"/>
                </a:solidFill>
                <a:latin typeface="Berlin Sans FB" panose="020E0602020502020306" pitchFamily="34" charset="0"/>
              </a:rPr>
              <a:t>, Internet was decided to make </a:t>
            </a:r>
            <a:r>
              <a:rPr lang="en-US" sz="2400" dirty="0">
                <a:solidFill>
                  <a:srgbClr val="C00000"/>
                </a:solidFill>
                <a:latin typeface="Berlin Sans FB" panose="020E0602020502020306" pitchFamily="34" charset="0"/>
              </a:rPr>
              <a:t>Connectionless Service</a:t>
            </a:r>
          </a:p>
        </p:txBody>
      </p:sp>
      <p:grpSp>
        <p:nvGrpSpPr>
          <p:cNvPr id="7" name="Group 6"/>
          <p:cNvGrpSpPr/>
          <p:nvPr/>
        </p:nvGrpSpPr>
        <p:grpSpPr>
          <a:xfrm>
            <a:off x="1766888" y="2792132"/>
            <a:ext cx="8291512" cy="3384550"/>
            <a:chOff x="242888" y="1949450"/>
            <a:chExt cx="8291512" cy="3384550"/>
          </a:xfrm>
        </p:grpSpPr>
        <p:pic>
          <p:nvPicPr>
            <p:cNvPr id="8"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888" y="1949450"/>
              <a:ext cx="8291512" cy="3384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295650"/>
              <a:ext cx="1106488" cy="209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9200" y="2438400"/>
              <a:ext cx="1600200" cy="80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63963" y="3505200"/>
              <a:ext cx="503237"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25938" y="3200400"/>
              <a:ext cx="474662" cy="333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1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95600" y="3733800"/>
              <a:ext cx="411163" cy="728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2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38800" y="3863975"/>
              <a:ext cx="3381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581400" y="4267200"/>
              <a:ext cx="420688" cy="352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2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886325" y="4127500"/>
              <a:ext cx="676275" cy="520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2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249738" y="4765675"/>
              <a:ext cx="474662"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2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324600" y="4724400"/>
              <a:ext cx="1096963" cy="211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2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172200" y="3808413"/>
              <a:ext cx="1343025" cy="839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Slide Number Placeholder 1"/>
          <p:cNvSpPr>
            <a:spLocks noGrp="1"/>
          </p:cNvSpPr>
          <p:nvPr>
            <p:ph type="sldNum" sz="quarter" idx="12"/>
          </p:nvPr>
        </p:nvSpPr>
        <p:spPr/>
        <p:txBody>
          <a:bodyPr/>
          <a:lstStyle/>
          <a:p>
            <a:fld id="{ACCB3F37-D9E5-4EF0-9BA6-D1FB33CB2B8E}" type="slidenum">
              <a:rPr lang="en-US" smtClean="0"/>
              <a:t>8</a:t>
            </a:fld>
            <a:endParaRPr lang="en-US"/>
          </a:p>
        </p:txBody>
      </p:sp>
    </p:spTree>
    <p:extLst>
      <p:ext uri="{BB962C8B-B14F-4D97-AF65-F5344CB8AC3E}">
        <p14:creationId xmlns:p14="http://schemas.microsoft.com/office/powerpoint/2010/main" val="30204445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20000"/>
            <a:lumOff val="80000"/>
          </a:schemeClr>
        </a:solidFill>
        <a:effectLst/>
      </p:bgPr>
    </p:bg>
    <p:spTree>
      <p:nvGrpSpPr>
        <p:cNvPr id="1" name=""/>
        <p:cNvGrpSpPr/>
        <p:nvPr/>
      </p:nvGrpSpPr>
      <p:grpSpPr>
        <a:xfrm>
          <a:off x="0" y="0"/>
          <a:ext cx="0" cy="0"/>
          <a:chOff x="0" y="0"/>
          <a:chExt cx="0" cy="0"/>
        </a:xfrm>
      </p:grpSpPr>
      <p:sp>
        <p:nvSpPr>
          <p:cNvPr id="3" name="TextBox 2"/>
          <p:cNvSpPr txBox="1"/>
          <p:nvPr/>
        </p:nvSpPr>
        <p:spPr>
          <a:xfrm>
            <a:off x="0" y="0"/>
            <a:ext cx="4051109" cy="523220"/>
          </a:xfrm>
          <a:prstGeom prst="rect">
            <a:avLst/>
          </a:prstGeom>
          <a:solidFill>
            <a:schemeClr val="folHlink"/>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defPPr>
              <a:defRPr lang="en-US"/>
            </a:defPPr>
            <a:lvl1pPr>
              <a:defRPr sz="3200" b="1">
                <a:solidFill>
                  <a:schemeClr val="bg1"/>
                </a:solidFill>
                <a:latin typeface="Californian FB" panose="0207040306080B030204" pitchFamily="18" charset="0"/>
              </a:defRPr>
            </a:lvl1pPr>
            <a:lvl2pPr marL="742950" indent="-285750">
              <a:defRPr b="1">
                <a:latin typeface="Times New Roman" panose="02020603050405020304" pitchFamily="18" charset="0"/>
              </a:defRPr>
            </a:lvl2pPr>
            <a:lvl3pPr marL="1143000" indent="-228600">
              <a:defRPr b="1">
                <a:latin typeface="Times New Roman" panose="02020603050405020304" pitchFamily="18" charset="0"/>
              </a:defRPr>
            </a:lvl3pPr>
            <a:lvl4pPr marL="1600200" indent="-228600">
              <a:defRPr b="1">
                <a:latin typeface="Times New Roman" panose="02020603050405020304" pitchFamily="18" charset="0"/>
              </a:defRPr>
            </a:lvl4pPr>
            <a:lvl5pPr marL="2057400" indent="-228600">
              <a:defRPr b="1">
                <a:latin typeface="Times New Roman" panose="02020603050405020304" pitchFamily="18" charset="0"/>
              </a:defRPr>
            </a:lvl5pPr>
            <a:lvl6pPr marL="2514600" indent="-228600" eaLnBrk="0" fontAlgn="base" hangingPunct="0">
              <a:spcBef>
                <a:spcPct val="0"/>
              </a:spcBef>
              <a:spcAft>
                <a:spcPct val="0"/>
              </a:spcAft>
              <a:defRPr b="1">
                <a:latin typeface="Times New Roman" panose="02020603050405020304" pitchFamily="18" charset="0"/>
              </a:defRPr>
            </a:lvl6pPr>
            <a:lvl7pPr marL="2971800" indent="-228600" eaLnBrk="0" fontAlgn="base" hangingPunct="0">
              <a:spcBef>
                <a:spcPct val="0"/>
              </a:spcBef>
              <a:spcAft>
                <a:spcPct val="0"/>
              </a:spcAft>
              <a:defRPr b="1">
                <a:latin typeface="Times New Roman" panose="02020603050405020304" pitchFamily="18" charset="0"/>
              </a:defRPr>
            </a:lvl7pPr>
            <a:lvl8pPr marL="3429000" indent="-228600" eaLnBrk="0" fontAlgn="base" hangingPunct="0">
              <a:spcBef>
                <a:spcPct val="0"/>
              </a:spcBef>
              <a:spcAft>
                <a:spcPct val="0"/>
              </a:spcAft>
              <a:defRPr b="1">
                <a:latin typeface="Times New Roman" panose="02020603050405020304" pitchFamily="18" charset="0"/>
              </a:defRPr>
            </a:lvl8pPr>
            <a:lvl9pPr marL="3886200" indent="-228600" eaLnBrk="0" fontAlgn="base" hangingPunct="0">
              <a:spcBef>
                <a:spcPct val="0"/>
              </a:spcBef>
              <a:spcAft>
                <a:spcPct val="0"/>
              </a:spcAft>
              <a:defRPr b="1">
                <a:latin typeface="Times New Roman" panose="02020603050405020304" pitchFamily="18" charset="0"/>
              </a:defRPr>
            </a:lvl9pPr>
          </a:lstStyle>
          <a:p>
            <a:r>
              <a:rPr lang="en-US" sz="2800" dirty="0"/>
              <a:t>PACKET SWITCHING…</a:t>
            </a:r>
            <a:endParaRPr lang="en-US" altLang="en-US" sz="2800" dirty="0"/>
          </a:p>
        </p:txBody>
      </p:sp>
      <p:sp>
        <p:nvSpPr>
          <p:cNvPr id="7" name="Rectangle 6"/>
          <p:cNvSpPr/>
          <p:nvPr/>
        </p:nvSpPr>
        <p:spPr>
          <a:xfrm>
            <a:off x="83225" y="538058"/>
            <a:ext cx="10145569" cy="671851"/>
          </a:xfrm>
          <a:prstGeom prst="rect">
            <a:avLst/>
          </a:prstGeom>
        </p:spPr>
        <p:txBody>
          <a:bodyPr wrap="square">
            <a:spAutoFit/>
          </a:bodyPr>
          <a:lstStyle/>
          <a:p>
            <a:pPr>
              <a:lnSpc>
                <a:spcPct val="150000"/>
              </a:lnSpc>
            </a:pPr>
            <a:r>
              <a:rPr lang="en-US" sz="2800" b="1" dirty="0">
                <a:cs typeface="Segoe UI Semilight" panose="020B0402040204020203" pitchFamily="34" charset="0"/>
              </a:rPr>
              <a:t>Forwarding process </a:t>
            </a:r>
            <a:r>
              <a:rPr lang="en-US" sz="2800" b="1" dirty="0">
                <a:solidFill>
                  <a:srgbClr val="000000"/>
                </a:solidFill>
                <a:cs typeface="Segoe UI Semilight" panose="020B0402040204020203" pitchFamily="34" charset="0"/>
              </a:rPr>
              <a:t>in </a:t>
            </a:r>
            <a:r>
              <a:rPr lang="en-US" sz="2800" b="1" dirty="0">
                <a:solidFill>
                  <a:srgbClr val="C00000"/>
                </a:solidFill>
                <a:cs typeface="Segoe UI Semilight" panose="020B0402040204020203" pitchFamily="34" charset="0"/>
              </a:rPr>
              <a:t>connectionless Service </a:t>
            </a:r>
            <a:r>
              <a:rPr lang="en-US" sz="2800" b="1" dirty="0">
                <a:solidFill>
                  <a:srgbClr val="000000"/>
                </a:solidFill>
                <a:cs typeface="Segoe UI Semilight" panose="020B0402040204020203" pitchFamily="34" charset="0"/>
              </a:rPr>
              <a:t>Network</a:t>
            </a:r>
          </a:p>
        </p:txBody>
      </p:sp>
      <p:grpSp>
        <p:nvGrpSpPr>
          <p:cNvPr id="8" name="Group 7"/>
          <p:cNvGrpSpPr/>
          <p:nvPr/>
        </p:nvGrpSpPr>
        <p:grpSpPr>
          <a:xfrm>
            <a:off x="2156183" y="2112611"/>
            <a:ext cx="8006485" cy="4460083"/>
            <a:chOff x="838200" y="1208088"/>
            <a:chExt cx="7696200" cy="4202112"/>
          </a:xfrm>
        </p:grpSpPr>
        <p:pic>
          <p:nvPicPr>
            <p:cNvPr id="9" name="Picture 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685925"/>
              <a:ext cx="5557838" cy="3724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2743200"/>
              <a:ext cx="2678113" cy="1943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1650" y="2862263"/>
              <a:ext cx="2266950" cy="1862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57900" y="1208088"/>
              <a:ext cx="2476500" cy="925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Rectangle 1"/>
          <p:cNvSpPr/>
          <p:nvPr/>
        </p:nvSpPr>
        <p:spPr>
          <a:xfrm>
            <a:off x="517554" y="1216478"/>
            <a:ext cx="10896117" cy="1200329"/>
          </a:xfrm>
          <a:prstGeom prst="rect">
            <a:avLst/>
          </a:prstGeom>
        </p:spPr>
        <p:txBody>
          <a:bodyPr wrap="square">
            <a:spAutoFit/>
          </a:bodyPr>
          <a:lstStyle/>
          <a:p>
            <a:pPr>
              <a:lnSpc>
                <a:spcPct val="150000"/>
              </a:lnSpc>
            </a:pPr>
            <a:r>
              <a:rPr lang="en-US" sz="2400" dirty="0">
                <a:solidFill>
                  <a:srgbClr val="002060"/>
                </a:solidFill>
                <a:latin typeface="Berlin Sans FB" panose="020E0602020502020306" pitchFamily="34" charset="0"/>
              </a:rPr>
              <a:t>The packet contained in its header: </a:t>
            </a:r>
            <a:r>
              <a:rPr lang="en-US" sz="2400" dirty="0">
                <a:solidFill>
                  <a:srgbClr val="C00000"/>
                </a:solidFill>
                <a:latin typeface="Berlin Sans FB" panose="020E0602020502020306" pitchFamily="34" charset="0"/>
              </a:rPr>
              <a:t>source, destination address </a:t>
            </a:r>
            <a:r>
              <a:rPr lang="en-US" sz="2400" dirty="0">
                <a:solidFill>
                  <a:srgbClr val="002060"/>
                </a:solidFill>
                <a:latin typeface="Berlin Sans FB" panose="020E0602020502020306" pitchFamily="34" charset="0"/>
              </a:rPr>
              <a:t>&amp; other information.</a:t>
            </a:r>
          </a:p>
          <a:p>
            <a:pPr>
              <a:lnSpc>
                <a:spcPct val="150000"/>
              </a:lnSpc>
            </a:pPr>
            <a:r>
              <a:rPr lang="en-US" sz="2400" dirty="0">
                <a:solidFill>
                  <a:srgbClr val="002060"/>
                </a:solidFill>
                <a:latin typeface="Berlin Sans FB" panose="020E0602020502020306" pitchFamily="34" charset="0"/>
              </a:rPr>
              <a:t>Packet </a:t>
            </a:r>
            <a:r>
              <a:rPr lang="en-US" sz="2400" dirty="0">
                <a:solidFill>
                  <a:srgbClr val="C00000"/>
                </a:solidFill>
                <a:latin typeface="Berlin Sans FB" panose="020E0602020502020306" pitchFamily="34" charset="0"/>
              </a:rPr>
              <a:t>routing is based </a:t>
            </a:r>
            <a:r>
              <a:rPr lang="en-US" sz="2400" dirty="0">
                <a:solidFill>
                  <a:srgbClr val="002060"/>
                </a:solidFill>
                <a:latin typeface="Berlin Sans FB" panose="020E0602020502020306" pitchFamily="34" charset="0"/>
              </a:rPr>
              <a:t>on the </a:t>
            </a:r>
            <a:r>
              <a:rPr lang="en-US" sz="2400" dirty="0">
                <a:solidFill>
                  <a:srgbClr val="C00000"/>
                </a:solidFill>
                <a:latin typeface="Berlin Sans FB" panose="020E0602020502020306" pitchFamily="34" charset="0"/>
              </a:rPr>
              <a:t>destination address. </a:t>
            </a:r>
            <a:endParaRPr lang="en-US" sz="2400" dirty="0">
              <a:solidFill>
                <a:srgbClr val="002060"/>
              </a:solidFill>
              <a:latin typeface="Berlin Sans FB" panose="020E0602020502020306" pitchFamily="34" charset="0"/>
            </a:endParaRPr>
          </a:p>
        </p:txBody>
      </p:sp>
      <p:sp>
        <p:nvSpPr>
          <p:cNvPr id="4" name="Slide Number Placeholder 3"/>
          <p:cNvSpPr>
            <a:spLocks noGrp="1"/>
          </p:cNvSpPr>
          <p:nvPr>
            <p:ph type="sldNum" sz="quarter" idx="12"/>
          </p:nvPr>
        </p:nvSpPr>
        <p:spPr/>
        <p:txBody>
          <a:bodyPr/>
          <a:lstStyle/>
          <a:p>
            <a:fld id="{ACCB3F37-D9E5-4EF0-9BA6-D1FB33CB2B8E}" type="slidenum">
              <a:rPr lang="en-US" smtClean="0"/>
              <a:t>9</a:t>
            </a:fld>
            <a:endParaRPr lang="en-US"/>
          </a:p>
        </p:txBody>
      </p:sp>
    </p:spTree>
    <p:extLst>
      <p:ext uri="{BB962C8B-B14F-4D97-AF65-F5344CB8AC3E}">
        <p14:creationId xmlns:p14="http://schemas.microsoft.com/office/powerpoint/2010/main" val="31452171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lossy">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12700" cap="flat" cmpd="sng" algn="ctr">
          <a:solidFill>
            <a:schemeClr val="phClr">
              <a:tint val="95000"/>
              <a:shade val="95000"/>
              <a:satMod val="120000"/>
            </a:schemeClr>
          </a:solidFill>
          <a:prstDash val="solid"/>
        </a:ln>
        <a:ln w="55000" cap="flat" cmpd="thickThin" algn="ctr">
          <a:solidFill>
            <a:schemeClr val="phClr">
              <a:tint val="90000"/>
              <a:satMod val="130000"/>
            </a:schemeClr>
          </a:solidFill>
          <a:prstDash val="solid"/>
        </a:ln>
        <a:ln w="508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N Template" id="{E454F271-DF6C-4F9C-8313-C7EA009B2E51}" vid="{18F7ADF8-5AFE-4FD6-A72F-7306C309E10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CN Template</Template>
  <TotalTime>4043</TotalTime>
  <Words>6823</Words>
  <Application>Microsoft Office PowerPoint</Application>
  <PresentationFormat>Widescreen</PresentationFormat>
  <Paragraphs>484</Paragraphs>
  <Slides>36</Slides>
  <Notes>35</Notes>
  <HiddenSlides>5</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36</vt:i4>
      </vt:variant>
    </vt:vector>
  </HeadingPairs>
  <TitlesOfParts>
    <vt:vector size="47" baseType="lpstr">
      <vt:lpstr>Arial</vt:lpstr>
      <vt:lpstr>Arial Nova</vt:lpstr>
      <vt:lpstr>Berlin Sans FB</vt:lpstr>
      <vt:lpstr>Calibri</vt:lpstr>
      <vt:lpstr>Calibri Light</vt:lpstr>
      <vt:lpstr>Californian FB</vt:lpstr>
      <vt:lpstr>Segoe UI Semilight</vt:lpstr>
      <vt:lpstr>Times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Vinayak M Mantoor [MAHE-MIT]</dc:creator>
  <cp:lastModifiedBy>Vinayak M Mantoor [MAHE-MIT]</cp:lastModifiedBy>
  <cp:revision>165</cp:revision>
  <dcterms:created xsi:type="dcterms:W3CDTF">2020-08-15T11:41:15Z</dcterms:created>
  <dcterms:modified xsi:type="dcterms:W3CDTF">2022-08-16T18:21:48Z</dcterms:modified>
</cp:coreProperties>
</file>

<file path=docProps/thumbnail.jpeg>
</file>